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92" r:id="rId3"/>
    <p:sldId id="293" r:id="rId4"/>
    <p:sldId id="294" r:id="rId5"/>
    <p:sldId id="295" r:id="rId6"/>
    <p:sldId id="296" r:id="rId7"/>
    <p:sldId id="297" r:id="rId8"/>
    <p:sldId id="257" r:id="rId9"/>
    <p:sldId id="258" r:id="rId10"/>
    <p:sldId id="259" r:id="rId11"/>
    <p:sldId id="298" r:id="rId12"/>
    <p:sldId id="299" r:id="rId13"/>
    <p:sldId id="300" r:id="rId14"/>
    <p:sldId id="261" r:id="rId15"/>
    <p:sldId id="301" r:id="rId16"/>
    <p:sldId id="262" r:id="rId17"/>
    <p:sldId id="266" r:id="rId18"/>
    <p:sldId id="263" r:id="rId19"/>
    <p:sldId id="264" r:id="rId20"/>
    <p:sldId id="265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267" r:id="rId32"/>
    <p:sldId id="268" r:id="rId33"/>
    <p:sldId id="269" r:id="rId34"/>
    <p:sldId id="286" r:id="rId35"/>
    <p:sldId id="287" r:id="rId36"/>
    <p:sldId id="288" r:id="rId37"/>
    <p:sldId id="289" r:id="rId38"/>
    <p:sldId id="316" r:id="rId39"/>
    <p:sldId id="312" r:id="rId40"/>
    <p:sldId id="313" r:id="rId41"/>
    <p:sldId id="314" r:id="rId42"/>
    <p:sldId id="315" r:id="rId43"/>
    <p:sldId id="317" r:id="rId44"/>
    <p:sldId id="271" r:id="rId45"/>
    <p:sldId id="270" r:id="rId46"/>
    <p:sldId id="272" r:id="rId47"/>
    <p:sldId id="273" r:id="rId48"/>
    <p:sldId id="274" r:id="rId49"/>
    <p:sldId id="275" r:id="rId50"/>
    <p:sldId id="276" r:id="rId51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>
      <p:cViewPr varScale="1">
        <p:scale>
          <a:sx n="83" d="100"/>
          <a:sy n="83" d="100"/>
        </p:scale>
        <p:origin x="571" y="10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 smtClean="0"/>
              <a:t>Klik om het opmaakprofiel van de modelondertitel te bewerken</a:t>
            </a:r>
            <a:endParaRPr lang="en-US"/>
          </a:p>
        </p:txBody>
      </p:sp>
      <p:sp>
        <p:nvSpPr>
          <p:cNvPr id="4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3C406-7A28-4A9C-A2C9-69FA57140C1C}" type="datetimeFigureOut">
              <a:rPr lang="nl-NL"/>
              <a:pPr>
                <a:defRPr/>
              </a:pPr>
              <a:t>13-3-2017</a:t>
            </a:fld>
            <a:endParaRPr lang="nl-NL"/>
          </a:p>
        </p:txBody>
      </p:sp>
      <p:sp>
        <p:nvSpPr>
          <p:cNvPr id="5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C4CC2F74-2944-410A-B678-C30A5976EDE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82131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89AEC-05BE-4319-9237-BC66372D1B77}" type="datetimeFigureOut">
              <a:rPr lang="nl-NL"/>
              <a:pPr>
                <a:defRPr/>
              </a:pPr>
              <a:t>13-3-2017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E1CF3-08BB-4A58-A765-329B315D26D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6703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1FC58-AB15-421D-AF47-82E6C2D960DD}" type="datetimeFigureOut">
              <a:rPr lang="nl-NL"/>
              <a:pPr>
                <a:defRPr/>
              </a:pPr>
              <a:t>13-3-2017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81B72-6161-4E50-B9B3-C8F16E8E8D6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75492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29E6F-3CB6-446C-8D39-5E3E081E736A}" type="datetimeFigureOut">
              <a:rPr lang="nl-NL"/>
              <a:pPr>
                <a:defRPr/>
              </a:pPr>
              <a:t>13-3-2017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21E45-60F8-4151-B316-FD619893C99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8257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65117-41A9-4C1C-945C-30668A253D4B}" type="datetimeFigureOut">
              <a:rPr lang="nl-NL"/>
              <a:pPr>
                <a:defRPr/>
              </a:pPr>
              <a:t>13-3-2017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E48387D-4733-4E23-9056-DA9F9EB7B88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15811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20D90-9280-484A-ACF3-2F2964A25D24}" type="datetimeFigureOut">
              <a:rPr lang="nl-NL"/>
              <a:pPr>
                <a:defRPr/>
              </a:pPr>
              <a:t>13-3-2017</a:t>
            </a:fld>
            <a:endParaRPr lang="nl-NL"/>
          </a:p>
        </p:txBody>
      </p:sp>
      <p:sp>
        <p:nvSpPr>
          <p:cNvPr id="6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B42670-7BC1-47DE-9AC1-0FAB80E6DE3A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77652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A7F90-AF19-4A7C-B433-6D8F53A26147}" type="datetimeFigureOut">
              <a:rPr lang="nl-NL"/>
              <a:pPr>
                <a:defRPr/>
              </a:pPr>
              <a:t>13-3-2017</a:t>
            </a:fld>
            <a:endParaRPr lang="nl-NL"/>
          </a:p>
        </p:txBody>
      </p:sp>
      <p:sp>
        <p:nvSpPr>
          <p:cNvPr id="8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DBACE-3196-476A-A0CB-73B85A83B22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37179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C23D4-372C-4FCB-ABDE-A26D3D3119D2}" type="datetimeFigureOut">
              <a:rPr lang="nl-NL"/>
              <a:pPr>
                <a:defRPr/>
              </a:pPr>
              <a:t>13-3-2017</a:t>
            </a:fld>
            <a:endParaRPr lang="nl-NL"/>
          </a:p>
        </p:txBody>
      </p:sp>
      <p:sp>
        <p:nvSpPr>
          <p:cNvPr id="4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14F8E-44DB-4608-92C5-7C64B944CD2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8397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C1858-CABA-41D0-8F4B-28F612EC62BD}" type="datetimeFigureOut">
              <a:rPr lang="nl-NL"/>
              <a:pPr>
                <a:defRPr/>
              </a:pPr>
              <a:t>13-3-2017</a:t>
            </a:fld>
            <a:endParaRPr lang="nl-NL"/>
          </a:p>
        </p:txBody>
      </p:sp>
      <p:sp>
        <p:nvSpPr>
          <p:cNvPr id="3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AEA4A-0A12-473D-9EC5-F428C7DDE7C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38297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7670A-5027-49E9-B0E6-44194915625A}" type="datetimeFigureOut">
              <a:rPr lang="nl-NL"/>
              <a:pPr>
                <a:defRPr/>
              </a:pPr>
              <a:t>13-3-2017</a:t>
            </a:fld>
            <a:endParaRPr lang="nl-NL"/>
          </a:p>
        </p:txBody>
      </p:sp>
      <p:sp>
        <p:nvSpPr>
          <p:cNvPr id="6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D0ADB7-79B2-4101-BB8D-661B714ABF2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9240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met één afgeknipte en afgeronde hoek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hoekige driehoek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Vrije v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en-US" noProof="0" dirty="0"/>
          </a:p>
        </p:txBody>
      </p:sp>
      <p:sp>
        <p:nvSpPr>
          <p:cNvPr id="9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3E0AD-8970-4714-83F7-CD1439D912B0}" type="datetimeFigureOut">
              <a:rPr lang="nl-NL"/>
              <a:pPr>
                <a:defRPr/>
              </a:pPr>
              <a:t>13-3-2017</a:t>
            </a:fld>
            <a:endParaRPr lang="nl-NL"/>
          </a:p>
        </p:txBody>
      </p:sp>
      <p:sp>
        <p:nvSpPr>
          <p:cNvPr id="10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A78ADC60-BA94-4EED-B8D0-0CCFD61DDF7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69752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jdelijke aanduiding voor titel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stijl te bewerken</a:t>
            </a:r>
            <a:endParaRPr lang="en-US" altLang="nl-NL" smtClean="0"/>
          </a:p>
        </p:txBody>
      </p:sp>
      <p:sp>
        <p:nvSpPr>
          <p:cNvPr id="1029" name="Tijdelijke aanduiding voor tekst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modelstijlen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  <a:endParaRPr lang="en-US" altLang="nl-NL" smtClean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21D36F-1D5D-4A4C-91C3-A50742DE2056}" type="datetimeFigureOut">
              <a:rPr lang="nl-NL"/>
              <a:pPr>
                <a:defRPr/>
              </a:pPr>
              <a:t>13-3-2017</a:t>
            </a:fld>
            <a:endParaRPr lang="nl-NL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fld id="{4A181B16-42F9-4F5F-BB6E-F7A0FBAAAAD4}" type="slidenum">
              <a:rPr lang="nl-NL" altLang="nl-NL"/>
              <a:pPr/>
              <a:t>‹nr.›</a:t>
            </a:fld>
            <a:endParaRPr lang="nl-NL" altLang="nl-NL"/>
          </a:p>
        </p:txBody>
      </p:sp>
      <p:grpSp>
        <p:nvGrpSpPr>
          <p:cNvPr id="1033" name="Groe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Vrije v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Vrije v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51" r:id="rId2"/>
    <p:sldLayoutId id="2147483760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61" r:id="rId9"/>
    <p:sldLayoutId id="2147483757" r:id="rId10"/>
    <p:sldLayoutId id="214748375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 smtClean="0"/>
              <a:t>Medische beeldvorming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5123" name="Ondertitel 2"/>
          <p:cNvSpPr>
            <a:spLocks noGrp="1"/>
          </p:cNvSpPr>
          <p:nvPr>
            <p:ph type="subTitle" idx="1"/>
          </p:nvPr>
        </p:nvSpPr>
        <p:spPr>
          <a:xfrm>
            <a:off x="2999656" y="4149080"/>
            <a:ext cx="7854950" cy="1752600"/>
          </a:xfrm>
        </p:spPr>
        <p:txBody>
          <a:bodyPr/>
          <a:lstStyle/>
          <a:p>
            <a:pPr marR="0" algn="l" eaLnBrk="1" hangingPunct="1"/>
            <a:endParaRPr lang="nl-NL" altLang="nl-NL" dirty="0" smtClean="0"/>
          </a:p>
          <a:p>
            <a:pPr marR="0" algn="l" eaLnBrk="1" hangingPunct="1"/>
            <a:r>
              <a:rPr lang="nl-NL" altLang="nl-NL" dirty="0" smtClean="0"/>
              <a:t>Havo: hoofdstuk 10 van natuurkunde Overal</a:t>
            </a:r>
          </a:p>
          <a:p>
            <a:pPr marR="0" eaLnBrk="1" hangingPunct="1"/>
            <a:endParaRPr lang="nl-NL" altLang="nl-NL" dirty="0" smtClean="0"/>
          </a:p>
        </p:txBody>
      </p:sp>
      <p:pic>
        <p:nvPicPr>
          <p:cNvPr id="4" name="Picture 2" descr="9200000009896395.jpg (550×77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455">
            <a:off x="741983" y="984220"/>
            <a:ext cx="2461967" cy="345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704850"/>
            <a:ext cx="8229600" cy="851942"/>
          </a:xfrm>
        </p:spPr>
        <p:txBody>
          <a:bodyPr/>
          <a:lstStyle/>
          <a:p>
            <a:r>
              <a:rPr lang="nl-NL" dirty="0" smtClean="0"/>
              <a:t>Röntgenfoto's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5951984" y="1935164"/>
                <a:ext cx="5688632" cy="4590181"/>
              </a:xfrm>
            </p:spPr>
            <p:txBody>
              <a:bodyPr/>
              <a:lstStyle/>
              <a:p>
                <a:r>
                  <a:rPr lang="nl-NL" dirty="0" smtClean="0"/>
                  <a:t>De foto is “negatief</a:t>
                </a:r>
              </a:p>
              <a:p>
                <a:pPr lvl="1"/>
                <a:r>
                  <a:rPr lang="nl-NL" dirty="0" smtClean="0"/>
                  <a:t>hoe witter hoe meer straling wordt tegen gehouden</a:t>
                </a:r>
              </a:p>
              <a:p>
                <a:r>
                  <a:rPr lang="nl-NL" dirty="0" smtClean="0"/>
                  <a:t>De halveringsdikte van bot is kleiner dan van het omringende weefsel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nl-NL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nl-NL" b="0" dirty="0" smtClean="0"/>
              </a:p>
              <a:p>
                <a:pPr marL="0" indent="0">
                  <a:buNone/>
                </a:pP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51984" y="1935164"/>
                <a:ext cx="5688632" cy="4590181"/>
              </a:xfrm>
              <a:blipFill rotWithShape="0">
                <a:blip r:embed="rId2"/>
                <a:stretch>
                  <a:fillRect l="-1285" t="-1062" r="-203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http://www.erler-zimmer.de/media/catalog/product/cache/2/image/9df78eab33525d08d6e5fb8d27136e95/7/2/7210_72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700808"/>
            <a:ext cx="354335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97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ontstaat röntgenstraling?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7070576" cy="4389437"/>
          </a:xfrm>
        </p:spPr>
        <p:txBody>
          <a:bodyPr/>
          <a:lstStyle/>
          <a:p>
            <a:r>
              <a:rPr lang="nl-NL" dirty="0" smtClean="0"/>
              <a:t>In een vacuümbuis zitten een positieve (anode) en negatieve (kathode) pool</a:t>
            </a:r>
            <a:endParaRPr lang="nl-NL" dirty="0"/>
          </a:p>
          <a:p>
            <a:r>
              <a:rPr lang="nl-NL" dirty="0" smtClean="0"/>
              <a:t>De kathode wordt verhit waardoor elektronen vrijkomen</a:t>
            </a:r>
          </a:p>
          <a:p>
            <a:r>
              <a:rPr lang="nl-NL" dirty="0" smtClean="0"/>
              <a:t>De negatieve elektronen worden door de positieve anode aangetrokken en versneld</a:t>
            </a:r>
          </a:p>
          <a:p>
            <a:r>
              <a:rPr lang="nl-NL" dirty="0" smtClean="0"/>
              <a:t>De elektronen botsen met grote snelheid op de anode</a:t>
            </a:r>
            <a:endParaRPr lang="nl-NL" dirty="0"/>
          </a:p>
        </p:txBody>
      </p:sp>
      <p:pic>
        <p:nvPicPr>
          <p:cNvPr id="3074" name="Picture 2" descr="rontgenbuis.jpg (1049×530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4221088"/>
            <a:ext cx="4247958" cy="214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24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124744"/>
            <a:ext cx="6350496" cy="5199857"/>
          </a:xfrm>
        </p:spPr>
        <p:txBody>
          <a:bodyPr/>
          <a:lstStyle/>
          <a:p>
            <a:r>
              <a:rPr lang="nl-NL" dirty="0" smtClean="0"/>
              <a:t>Er kunnen twee dingen gebeuren</a:t>
            </a:r>
          </a:p>
          <a:p>
            <a:pPr lvl="1"/>
            <a:r>
              <a:rPr lang="nl-NL" dirty="0" smtClean="0"/>
              <a:t>het elektron botst met elektron in de binnenste schil en knikkert die uit het atoom</a:t>
            </a:r>
          </a:p>
          <a:p>
            <a:pPr lvl="1"/>
            <a:r>
              <a:rPr lang="nl-NL" dirty="0" smtClean="0"/>
              <a:t>die vrijgekomen plek wordt weer opgevuld door een elektron uit een hogere schil</a:t>
            </a:r>
          </a:p>
          <a:p>
            <a:pPr lvl="1"/>
            <a:r>
              <a:rPr lang="nl-NL" dirty="0" smtClean="0"/>
              <a:t>hierbij ontstaat röntgenstraling met vaste golflengtes</a:t>
            </a:r>
          </a:p>
          <a:p>
            <a:pPr lvl="1"/>
            <a:endParaRPr lang="nl-NL" dirty="0"/>
          </a:p>
          <a:p>
            <a:pPr lvl="1"/>
            <a:r>
              <a:rPr lang="nl-NL" dirty="0" smtClean="0"/>
              <a:t>elektron wordt afgeremd in de anode</a:t>
            </a:r>
          </a:p>
          <a:p>
            <a:pPr lvl="1"/>
            <a:r>
              <a:rPr lang="nl-NL" dirty="0" smtClean="0"/>
              <a:t>het elektron verliest kinetische energie</a:t>
            </a:r>
          </a:p>
          <a:p>
            <a:pPr lvl="1"/>
            <a:r>
              <a:rPr lang="nl-NL" dirty="0" smtClean="0"/>
              <a:t>die energie komt vrij als </a:t>
            </a:r>
            <a:r>
              <a:rPr lang="nl-NL" dirty="0"/>
              <a:t>röntgenstraling </a:t>
            </a:r>
            <a:endParaRPr lang="nl-NL" dirty="0" smtClean="0"/>
          </a:p>
          <a:p>
            <a:pPr lvl="1"/>
            <a:endParaRPr lang="nl-NL" dirty="0"/>
          </a:p>
        </p:txBody>
      </p:sp>
      <p:pic>
        <p:nvPicPr>
          <p:cNvPr id="4098" name="Picture 2" descr="image004.jpg (392×27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1124744"/>
            <a:ext cx="37338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medischebeeldvorming.nl/rontgen/ro_straling_bestanden/image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4221088"/>
            <a:ext cx="2673019" cy="21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59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Voorbeeld van een spectru</a:t>
            </a:r>
            <a:r>
              <a:rPr lang="nl-NL" dirty="0"/>
              <a:t>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2" name="Picture 2" descr="supportBinaryFiles_referenceId_4_supportId_764285 (500×44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2060848"/>
            <a:ext cx="4762500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91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 en nadelen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Voordeel</a:t>
            </a:r>
          </a:p>
          <a:p>
            <a:pPr lvl="1"/>
            <a:r>
              <a:rPr lang="nl-NL" dirty="0" smtClean="0"/>
              <a:t>Snel en weinig stralingsbelasting</a:t>
            </a:r>
          </a:p>
          <a:p>
            <a:pPr lvl="1"/>
            <a:r>
              <a:rPr lang="nl-NL" dirty="0" smtClean="0"/>
              <a:t>Bot en tanden worden goed zichtbaar.</a:t>
            </a:r>
          </a:p>
          <a:p>
            <a:pPr lvl="1"/>
            <a:endParaRPr lang="nl-NL" dirty="0"/>
          </a:p>
          <a:p>
            <a:r>
              <a:rPr lang="nl-NL" dirty="0" smtClean="0"/>
              <a:t>Nadeel </a:t>
            </a:r>
          </a:p>
          <a:p>
            <a:pPr lvl="1"/>
            <a:r>
              <a:rPr lang="nl-NL" dirty="0" smtClean="0"/>
              <a:t>Zachte weefsel minder goed zichtbaar</a:t>
            </a:r>
          </a:p>
          <a:p>
            <a:pPr lvl="1"/>
            <a:r>
              <a:rPr lang="nl-NL" dirty="0" smtClean="0"/>
              <a:t>2-dimensionaal beeld</a:t>
            </a:r>
          </a:p>
          <a:p>
            <a:pPr lvl="1"/>
            <a:r>
              <a:rPr lang="nl-NL" dirty="0" smtClean="0"/>
              <a:t>röntgenstraling is gevaarlijk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790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Huiswerk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Opdrachten 25, 28, 29, 30 </a:t>
            </a:r>
            <a:endParaRPr lang="nl-NL" dirty="0" smtClean="0"/>
          </a:p>
          <a:p>
            <a:r>
              <a:rPr lang="nl-NL" dirty="0"/>
              <a:t>Opdrachten 32-34 </a:t>
            </a:r>
          </a:p>
        </p:txBody>
      </p:sp>
    </p:spTree>
    <p:extLst>
      <p:ext uri="{BB962C8B-B14F-4D97-AF65-F5344CB8AC3E}">
        <p14:creationId xmlns:p14="http://schemas.microsoft.com/office/powerpoint/2010/main" val="174219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CT-scan (1963)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6134472" cy="4389437"/>
          </a:xfrm>
        </p:spPr>
        <p:txBody>
          <a:bodyPr/>
          <a:lstStyle/>
          <a:p>
            <a:r>
              <a:rPr lang="nl-NL" dirty="0" smtClean="0"/>
              <a:t>CT = </a:t>
            </a:r>
            <a:r>
              <a:rPr lang="nl-NL" dirty="0" err="1" smtClean="0"/>
              <a:t>Computed</a:t>
            </a:r>
            <a:r>
              <a:rPr lang="nl-NL" dirty="0" smtClean="0"/>
              <a:t> </a:t>
            </a:r>
            <a:r>
              <a:rPr lang="nl-NL" dirty="0" err="1" smtClean="0"/>
              <a:t>Tomography</a:t>
            </a:r>
            <a:endParaRPr lang="nl-NL" dirty="0" smtClean="0"/>
          </a:p>
          <a:p>
            <a:r>
              <a:rPr lang="nl-NL" dirty="0" err="1" smtClean="0"/>
              <a:t>Tomos</a:t>
            </a:r>
            <a:r>
              <a:rPr lang="nl-NL" dirty="0" smtClean="0"/>
              <a:t> = plakje</a:t>
            </a:r>
          </a:p>
          <a:p>
            <a:r>
              <a:rPr lang="nl-NL" dirty="0" smtClean="0"/>
              <a:t>Werkt ook met röntgenstraling</a:t>
            </a:r>
          </a:p>
          <a:p>
            <a:r>
              <a:rPr lang="nl-NL" dirty="0" smtClean="0"/>
              <a:t>Data verzamelen</a:t>
            </a:r>
          </a:p>
          <a:p>
            <a:pPr lvl="1"/>
            <a:r>
              <a:rPr lang="nl-NL" dirty="0" smtClean="0"/>
              <a:t>Camera draait 360</a:t>
            </a:r>
            <a:r>
              <a:rPr lang="nl-NL" baseline="30000" dirty="0" smtClean="0"/>
              <a:t>o</a:t>
            </a:r>
            <a:r>
              <a:rPr lang="nl-NL" dirty="0" smtClean="0"/>
              <a:t> rond en maakt vele opnames</a:t>
            </a:r>
          </a:p>
          <a:p>
            <a:pPr lvl="1"/>
            <a:r>
              <a:rPr lang="nl-NL" dirty="0" smtClean="0"/>
              <a:t>Patiënt schuift een stukje op voor het volgende “plakje”</a:t>
            </a:r>
          </a:p>
          <a:p>
            <a:pPr lvl="1"/>
            <a:endParaRPr lang="en-US" dirty="0"/>
          </a:p>
        </p:txBody>
      </p:sp>
      <p:pic>
        <p:nvPicPr>
          <p:cNvPr id="1026" name="Picture 2" descr="http://nemocniceprostejov.agel.cz/fotogalerie/oddeleni/radiodiagnosticke/ct-paci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1" y="836712"/>
            <a:ext cx="3230827" cy="242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tartpuntradiologie.nl/uploads/images/CollegeRontgenCTtechniek_fig5_Rotatie3eGeneratieCT_dynamisch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1" y="3717032"/>
            <a:ext cx="1896145" cy="200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80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3552" y="548680"/>
            <a:ext cx="8229600" cy="1143000"/>
          </a:xfrm>
        </p:spPr>
        <p:txBody>
          <a:bodyPr/>
          <a:lstStyle/>
          <a:p>
            <a:r>
              <a:rPr lang="nl-NL" dirty="0" smtClean="0"/>
              <a:t>Hoe gaat het </a:t>
            </a:r>
            <a:r>
              <a:rPr lang="nl-NL" dirty="0"/>
              <a:t>onderzoek</a:t>
            </a:r>
            <a:br>
              <a:rPr lang="nl-NL" dirty="0"/>
            </a:br>
            <a:r>
              <a:rPr lang="nl-NL" sz="1800" dirty="0"/>
              <a:t>https://www.youtube.com/watch?v=iUJsJalVHtU</a:t>
            </a:r>
          </a:p>
        </p:txBody>
      </p:sp>
      <p:pic>
        <p:nvPicPr>
          <p:cNvPr id="5" name="CT-onderzoe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2338" y="1935164"/>
            <a:ext cx="7808912" cy="4389437"/>
          </a:xfrm>
        </p:spPr>
      </p:pic>
    </p:spTree>
    <p:extLst>
      <p:ext uri="{BB962C8B-B14F-4D97-AF65-F5344CB8AC3E}">
        <p14:creationId xmlns:p14="http://schemas.microsoft.com/office/powerpoint/2010/main" val="237095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Simpel voorbeeld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558408" cy="4389437"/>
          </a:xfrm>
        </p:spPr>
        <p:txBody>
          <a:bodyPr/>
          <a:lstStyle/>
          <a:p>
            <a:r>
              <a:rPr lang="nl-NL" dirty="0" smtClean="0"/>
              <a:t>doorsnede van de patiënt wordt in kleine hokjes verdeeld. Hier 2x2 in werkelijkheid 100 x 100</a:t>
            </a:r>
          </a:p>
          <a:p>
            <a:endParaRPr lang="nl-NL" dirty="0"/>
          </a:p>
          <a:p>
            <a:r>
              <a:rPr lang="nl-NL" dirty="0" smtClean="0"/>
              <a:t>Elk hokje absorbeert een hoeveelheid straling</a:t>
            </a:r>
          </a:p>
          <a:p>
            <a:r>
              <a:rPr lang="nl-NL" dirty="0" smtClean="0"/>
              <a:t>Verschillende organen absorberen verschillende hoeveelheden straling</a:t>
            </a:r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772817"/>
            <a:ext cx="3132794" cy="311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8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028755"/>
              </p:ext>
            </p:extLst>
          </p:nvPr>
        </p:nvGraphicFramePr>
        <p:xfrm>
          <a:off x="2207568" y="2204864"/>
          <a:ext cx="2808312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2078"/>
                <a:gridCol w="702078"/>
                <a:gridCol w="702078"/>
                <a:gridCol w="702078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?</a:t>
                      </a:r>
                      <a:endParaRPr lang="nl-NL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?</a:t>
                      </a:r>
                      <a:endParaRPr lang="nl-NL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16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?</a:t>
                      </a:r>
                      <a:endParaRPr lang="nl-NL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?</a:t>
                      </a:r>
                      <a:endParaRPr lang="nl-NL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26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22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14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28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20</a:t>
                      </a:r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737403"/>
              </p:ext>
            </p:extLst>
          </p:nvPr>
        </p:nvGraphicFramePr>
        <p:xfrm>
          <a:off x="6107288" y="2204864"/>
          <a:ext cx="2808312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2078"/>
                <a:gridCol w="702078"/>
                <a:gridCol w="702078"/>
                <a:gridCol w="702078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8</a:t>
                      </a:r>
                      <a:endParaRPr lang="nl-NL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8</a:t>
                      </a:r>
                      <a:endParaRPr lang="nl-NL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16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13</a:t>
                      </a:r>
                      <a:endParaRPr lang="nl-NL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13</a:t>
                      </a:r>
                      <a:endParaRPr lang="nl-NL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26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22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14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28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20</a:t>
                      </a:r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83699"/>
              </p:ext>
            </p:extLst>
          </p:nvPr>
        </p:nvGraphicFramePr>
        <p:xfrm>
          <a:off x="2279576" y="5212080"/>
          <a:ext cx="2808312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2078"/>
                <a:gridCol w="702078"/>
                <a:gridCol w="702078"/>
                <a:gridCol w="702078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4,5</a:t>
                      </a:r>
                      <a:endParaRPr lang="nl-NL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11,5</a:t>
                      </a:r>
                      <a:endParaRPr lang="nl-NL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16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9,5</a:t>
                      </a:r>
                      <a:endParaRPr lang="nl-NL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16,5</a:t>
                      </a:r>
                      <a:endParaRPr lang="nl-NL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26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22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14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28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20</a:t>
                      </a:r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153132"/>
              </p:ext>
            </p:extLst>
          </p:nvPr>
        </p:nvGraphicFramePr>
        <p:xfrm>
          <a:off x="6168008" y="5157192"/>
          <a:ext cx="2808312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2078"/>
                <a:gridCol w="702078"/>
                <a:gridCol w="702078"/>
                <a:gridCol w="702078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4</a:t>
                      </a:r>
                      <a:endParaRPr lang="nl-NL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12</a:t>
                      </a:r>
                      <a:endParaRPr lang="nl-NL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16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10</a:t>
                      </a:r>
                      <a:endParaRPr lang="nl-NL" dirty="0"/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16</a:t>
                      </a:r>
                      <a:endParaRPr lang="nl-NL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26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22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14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28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20</a:t>
                      </a:r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kstvak 5"/>
          <p:cNvSpPr txBox="1"/>
          <p:nvPr/>
        </p:nvSpPr>
        <p:spPr>
          <a:xfrm>
            <a:off x="2135560" y="1308249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Meting van de absorptie getallen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6023992" y="737410"/>
            <a:ext cx="4392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stap 1:</a:t>
            </a:r>
          </a:p>
          <a:p>
            <a:r>
              <a:rPr lang="nl-NL" sz="2000" dirty="0"/>
              <a:t>rijen kloppend maken </a:t>
            </a:r>
          </a:p>
          <a:p>
            <a:r>
              <a:rPr lang="nl-NL" sz="2000" dirty="0"/>
              <a:t>kies voor elk rij-element dezelfde waarde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2063552" y="3645025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stap 2:</a:t>
            </a:r>
          </a:p>
          <a:p>
            <a:r>
              <a:rPr lang="nl-NL" sz="2000" dirty="0"/>
              <a:t>kolommen kloppend maken </a:t>
            </a:r>
          </a:p>
          <a:p>
            <a:r>
              <a:rPr lang="nl-NL" sz="2000" dirty="0"/>
              <a:t>8+13 = 21 dan is 7 meer dan 14</a:t>
            </a:r>
          </a:p>
          <a:p>
            <a:r>
              <a:rPr lang="nl-NL" sz="2000" dirty="0"/>
              <a:t>elk kolom-element -7/2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5951984" y="3645025"/>
            <a:ext cx="4284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stap 3:</a:t>
            </a:r>
          </a:p>
          <a:p>
            <a:r>
              <a:rPr lang="nl-NL" sz="2000" dirty="0"/>
              <a:t>diagonalen kloppend maken </a:t>
            </a:r>
          </a:p>
          <a:p>
            <a:r>
              <a:rPr lang="nl-NL" sz="2000" dirty="0"/>
              <a:t>4,5+16,5 = 21 dan is 1 meer dan 20</a:t>
            </a:r>
          </a:p>
          <a:p>
            <a:r>
              <a:rPr lang="nl-NL" sz="2000" dirty="0"/>
              <a:t>elk diagonaal-element + 1/2</a:t>
            </a:r>
          </a:p>
        </p:txBody>
      </p:sp>
    </p:spTree>
    <p:extLst>
      <p:ext uri="{BB962C8B-B14F-4D97-AF65-F5344CB8AC3E}">
        <p14:creationId xmlns:p14="http://schemas.microsoft.com/office/powerpoint/2010/main" val="332439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is licht?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2204864"/>
            <a:ext cx="4262264" cy="4119737"/>
          </a:xfrm>
        </p:spPr>
        <p:txBody>
          <a:bodyPr/>
          <a:lstStyle/>
          <a:p>
            <a:r>
              <a:rPr lang="nl-NL" dirty="0" smtClean="0"/>
              <a:t>deeltje, want licht gaat in een rechte lijn (Newton)</a:t>
            </a:r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golf (Huygens), want er komen dingen voor die ook je ook bij watergolven ziet (buiging en interferentie</a:t>
            </a:r>
          </a:p>
          <a:p>
            <a:endParaRPr lang="nl-NL" dirty="0"/>
          </a:p>
        </p:txBody>
      </p:sp>
      <p:sp>
        <p:nvSpPr>
          <p:cNvPr id="4" name="Ovaal 3"/>
          <p:cNvSpPr/>
          <p:nvPr/>
        </p:nvSpPr>
        <p:spPr>
          <a:xfrm>
            <a:off x="6096000" y="2780928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 descr="sinus.gif (600×3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4437112"/>
            <a:ext cx="4860305" cy="79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60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-3.7037E-6 L 0.53151 0.0027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7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 en nadelen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Voordeel</a:t>
            </a:r>
          </a:p>
          <a:p>
            <a:pPr lvl="1"/>
            <a:r>
              <a:rPr lang="nl-NL" dirty="0" smtClean="0"/>
              <a:t>zachte weefsels zijn ook goed zichtbaar</a:t>
            </a:r>
          </a:p>
          <a:p>
            <a:pPr lvl="1"/>
            <a:r>
              <a:rPr lang="nl-NL" dirty="0" smtClean="0"/>
              <a:t>3D-beeld</a:t>
            </a:r>
          </a:p>
          <a:p>
            <a:endParaRPr lang="nl-NL" dirty="0"/>
          </a:p>
          <a:p>
            <a:r>
              <a:rPr lang="nl-NL" dirty="0" smtClean="0"/>
              <a:t>Nadeel </a:t>
            </a:r>
          </a:p>
          <a:p>
            <a:pPr lvl="1"/>
            <a:r>
              <a:rPr lang="nl-NL" dirty="0" smtClean="0"/>
              <a:t>Veel straling nodig; veel meer dan bij een röntgenfoto</a:t>
            </a:r>
          </a:p>
          <a:p>
            <a:pPr lvl="1"/>
            <a:r>
              <a:rPr lang="nl-NL" dirty="0" smtClean="0"/>
              <a:t>Vaak contrastvloeistof nodig (bariumpap, …)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095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MRI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Magnetic</a:t>
            </a:r>
            <a:r>
              <a:rPr lang="nl-NL" dirty="0" smtClean="0"/>
              <a:t> </a:t>
            </a:r>
            <a:r>
              <a:rPr lang="nl-NL" dirty="0" err="1" smtClean="0"/>
              <a:t>Resonance</a:t>
            </a:r>
            <a:r>
              <a:rPr lang="nl-NL" dirty="0" smtClean="0"/>
              <a:t> Imaging</a:t>
            </a:r>
          </a:p>
          <a:p>
            <a:endParaRPr lang="nl-NL" dirty="0"/>
          </a:p>
          <a:p>
            <a:r>
              <a:rPr lang="nl-NL" dirty="0" smtClean="0"/>
              <a:t>Gebruikt een sterk magnetisch veld voor het maken van beelden</a:t>
            </a:r>
          </a:p>
          <a:p>
            <a:r>
              <a:rPr lang="nl-NL" dirty="0" smtClean="0"/>
              <a:t>Sterkte van het magnetisch veld </a:t>
            </a:r>
            <a:r>
              <a:rPr lang="nl-NL" i="1" dirty="0" smtClean="0"/>
              <a:t>B</a:t>
            </a:r>
            <a:r>
              <a:rPr lang="nl-NL" dirty="0" smtClean="0"/>
              <a:t> wordt gemeten in Tesla (T)</a:t>
            </a:r>
          </a:p>
          <a:p>
            <a:pPr lvl="1"/>
            <a:r>
              <a:rPr lang="nl-NL" dirty="0" smtClean="0"/>
              <a:t>Veld van de aarde: 0,00005 T</a:t>
            </a:r>
          </a:p>
          <a:p>
            <a:pPr lvl="1"/>
            <a:r>
              <a:rPr lang="nl-NL" dirty="0" smtClean="0"/>
              <a:t>MRI scanner: 1,5 T – 3 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731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werkt het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8294712" cy="4389437"/>
          </a:xfrm>
        </p:spPr>
        <p:txBody>
          <a:bodyPr/>
          <a:lstStyle/>
          <a:p>
            <a:r>
              <a:rPr lang="nl-NL" dirty="0" smtClean="0"/>
              <a:t>Het lichaam bestaat voor een groot gedeelte uit water: H</a:t>
            </a:r>
            <a:r>
              <a:rPr lang="nl-NL" baseline="-25000" dirty="0" smtClean="0"/>
              <a:t>2</a:t>
            </a:r>
            <a:r>
              <a:rPr lang="nl-NL" dirty="0" smtClean="0"/>
              <a:t>O</a:t>
            </a:r>
          </a:p>
          <a:p>
            <a:r>
              <a:rPr lang="nl-NL" dirty="0" smtClean="0"/>
              <a:t>De </a:t>
            </a:r>
            <a:r>
              <a:rPr lang="nl-NL" dirty="0" err="1" smtClean="0"/>
              <a:t>waterstof-kern</a:t>
            </a:r>
            <a:r>
              <a:rPr lang="nl-NL" dirty="0" smtClean="0"/>
              <a:t> (= proton) is een klein rond tollend magneetje</a:t>
            </a:r>
          </a:p>
          <a:p>
            <a:r>
              <a:rPr lang="nl-NL" dirty="0" smtClean="0"/>
              <a:t>Normaal wijzen ze al die magneetjes verschillende kanten op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13" y="1264917"/>
            <a:ext cx="1286259" cy="213360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3953093"/>
            <a:ext cx="2516528" cy="237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0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07368" y="1052737"/>
            <a:ext cx="6840760" cy="5271864"/>
          </a:xfrm>
        </p:spPr>
        <p:txBody>
          <a:bodyPr/>
          <a:lstStyle/>
          <a:p>
            <a:r>
              <a:rPr lang="nl-NL" dirty="0" smtClean="0"/>
              <a:t>Door het sterke magneet van de MRI-scanner passen de protonen hun richting aan</a:t>
            </a:r>
          </a:p>
          <a:p>
            <a:endParaRPr lang="nl-NL" dirty="0"/>
          </a:p>
          <a:p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De meeste passen zich aan </a:t>
            </a:r>
            <a:r>
              <a:rPr lang="nl-NL" dirty="0" err="1" smtClean="0"/>
              <a:t>aan</a:t>
            </a:r>
            <a:r>
              <a:rPr lang="nl-NL" dirty="0" smtClean="0"/>
              <a:t> het magnetisch veld van de MRI-scanner, sommige precies tegengesteld</a:t>
            </a:r>
          </a:p>
          <a:p>
            <a:r>
              <a:rPr lang="nl-NL" dirty="0" smtClean="0"/>
              <a:t>Er is een kleine voorkeur voor </a:t>
            </a:r>
            <a:r>
              <a:rPr lang="nl-NL" dirty="0" err="1" smtClean="0"/>
              <a:t>mèt</a:t>
            </a:r>
            <a:r>
              <a:rPr lang="nl-NL" dirty="0" smtClean="0"/>
              <a:t> het veld mee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26616" y="2506299"/>
            <a:ext cx="5040560" cy="213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7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3392" y="1196752"/>
            <a:ext cx="6430466" cy="5415880"/>
          </a:xfrm>
        </p:spPr>
        <p:txBody>
          <a:bodyPr/>
          <a:lstStyle/>
          <a:p>
            <a:r>
              <a:rPr lang="nl-NL" dirty="0" smtClean="0"/>
              <a:t>Als je preciezer kijkt staan ze niet precies in het verlengde van het veld; ze voeren een precessie beweging uit</a:t>
            </a:r>
          </a:p>
          <a:p>
            <a:endParaRPr lang="nl-NL" dirty="0"/>
          </a:p>
          <a:p>
            <a:r>
              <a:rPr lang="nl-NL" dirty="0" smtClean="0"/>
              <a:t>Voor de frequentie van de precessie beweging geldt:</a:t>
            </a:r>
          </a:p>
          <a:p>
            <a:r>
              <a:rPr lang="nl-NL" i="1" dirty="0" err="1" smtClean="0"/>
              <a:t>f</a:t>
            </a:r>
            <a:r>
              <a:rPr lang="nl-NL" baseline="-25000" dirty="0" err="1" smtClean="0"/>
              <a:t>r</a:t>
            </a:r>
            <a:r>
              <a:rPr lang="nl-NL" dirty="0" smtClean="0"/>
              <a:t> = </a:t>
            </a:r>
            <a:r>
              <a:rPr lang="el-GR" i="1" dirty="0" smtClean="0"/>
              <a:t>γ</a:t>
            </a:r>
            <a:r>
              <a:rPr lang="nl-NL" i="1" dirty="0" smtClean="0"/>
              <a:t> </a:t>
            </a:r>
            <a:r>
              <a:rPr lang="el-GR" dirty="0" smtClean="0"/>
              <a:t>·</a:t>
            </a:r>
            <a:r>
              <a:rPr lang="nl-NL" dirty="0" smtClean="0"/>
              <a:t> </a:t>
            </a:r>
            <a:r>
              <a:rPr lang="nl-NL" i="1" dirty="0" smtClean="0"/>
              <a:t>B</a:t>
            </a:r>
            <a:r>
              <a:rPr lang="nl-NL" baseline="-25000" dirty="0" smtClean="0"/>
              <a:t>0</a:t>
            </a:r>
          </a:p>
          <a:p>
            <a:r>
              <a:rPr lang="el-GR" i="1" dirty="0" smtClean="0"/>
              <a:t>γ</a:t>
            </a:r>
            <a:r>
              <a:rPr lang="nl-NL" dirty="0" smtClean="0"/>
              <a:t> = 42,57 MHz/T</a:t>
            </a:r>
            <a:endParaRPr lang="nl-NL" dirty="0"/>
          </a:p>
        </p:txBody>
      </p:sp>
      <p:pic>
        <p:nvPicPr>
          <p:cNvPr id="5" name="Picture 2" descr="http://upload.wikimedia.org/wikipedia/commons/8/82/Gyroscope_precess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170080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19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1384" y="1196751"/>
            <a:ext cx="4680520" cy="5127849"/>
          </a:xfrm>
        </p:spPr>
        <p:txBody>
          <a:bodyPr/>
          <a:lstStyle/>
          <a:p>
            <a:r>
              <a:rPr lang="nl-NL" dirty="0" smtClean="0"/>
              <a:t>De protonen worden van opzij “bestraald” door een radiopuls met de frequentie </a:t>
            </a:r>
            <a:r>
              <a:rPr lang="nl-NL" i="1" dirty="0" err="1" smtClean="0"/>
              <a:t>f</a:t>
            </a:r>
            <a:r>
              <a:rPr lang="nl-NL" baseline="-25000" dirty="0" err="1" smtClean="0"/>
              <a:t>r</a:t>
            </a:r>
            <a:endParaRPr lang="nl-NL" baseline="-25000" dirty="0" smtClean="0"/>
          </a:p>
          <a:p>
            <a:r>
              <a:rPr lang="nl-NL" dirty="0" smtClean="0"/>
              <a:t>De frequentie ligt in het gebied van de radiogolven</a:t>
            </a:r>
            <a:endParaRPr lang="nl-NL" dirty="0"/>
          </a:p>
          <a:p>
            <a:endParaRPr lang="nl-NL" baseline="-25000" dirty="0" smtClean="0"/>
          </a:p>
          <a:p>
            <a:r>
              <a:rPr lang="nl-NL" dirty="0" smtClean="0"/>
              <a:t>Door resonantie verandert de richting van de protonen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94768" y="2866339"/>
            <a:ext cx="5040560" cy="213343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412777"/>
            <a:ext cx="4536504" cy="504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0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7408" y="1412775"/>
            <a:ext cx="6624736" cy="4911825"/>
          </a:xfrm>
        </p:spPr>
        <p:txBody>
          <a:bodyPr/>
          <a:lstStyle/>
          <a:p>
            <a:r>
              <a:rPr lang="nl-NL" dirty="0" smtClean="0"/>
              <a:t>Na het uitzetten van de radiopuls springen de protonen één voor één weer terug naar hun oorspronkelijke positie. </a:t>
            </a:r>
          </a:p>
          <a:p>
            <a:r>
              <a:rPr lang="nl-NL" dirty="0" smtClean="0"/>
              <a:t>Hierbij zenden ze een radiogolf uit</a:t>
            </a:r>
          </a:p>
          <a:p>
            <a:r>
              <a:rPr lang="nl-NL" dirty="0" smtClean="0"/>
              <a:t>Deze radiogolven kunnen worden gemeten</a:t>
            </a:r>
          </a:p>
          <a:p>
            <a:r>
              <a:rPr lang="nl-NL" dirty="0" smtClean="0"/>
              <a:t>Het gemak waarmee protonen terug springen hangt af van het soort weefsel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http://d3j7fudf8o8iuo.cloudfront.net/var/ezwebin_site/storage/images/media/images/e-mri/t1/903164-1-eng-GB/T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875" y="1405420"/>
            <a:ext cx="3777717" cy="252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2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Plaatsbepaling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MRI-scanner is zo gemaakt dat het sterke magneetveld </a:t>
            </a:r>
            <a:r>
              <a:rPr lang="nl-NL" i="1" dirty="0" smtClean="0"/>
              <a:t>B</a:t>
            </a:r>
            <a:r>
              <a:rPr lang="nl-NL" baseline="-25000" dirty="0" smtClean="0"/>
              <a:t>o</a:t>
            </a:r>
            <a:r>
              <a:rPr lang="nl-NL" dirty="0" smtClean="0"/>
              <a:t> overal iets verschillend is (gradiëntveld)</a:t>
            </a:r>
          </a:p>
          <a:p>
            <a:r>
              <a:rPr lang="nl-NL" dirty="0" smtClean="0"/>
              <a:t>De protonen tollen dus overal met een iets andere frequentie (</a:t>
            </a:r>
            <a:r>
              <a:rPr lang="nl-NL" i="1" dirty="0" err="1"/>
              <a:t>f</a:t>
            </a:r>
            <a:r>
              <a:rPr lang="nl-NL" baseline="-25000" dirty="0" err="1"/>
              <a:t>r</a:t>
            </a:r>
            <a:r>
              <a:rPr lang="nl-NL" dirty="0"/>
              <a:t> = </a:t>
            </a:r>
            <a:r>
              <a:rPr lang="el-GR" i="1" dirty="0"/>
              <a:t>γ</a:t>
            </a:r>
            <a:r>
              <a:rPr lang="nl-NL" i="1" dirty="0"/>
              <a:t> </a:t>
            </a:r>
            <a:r>
              <a:rPr lang="el-GR" dirty="0"/>
              <a:t>·</a:t>
            </a:r>
            <a:r>
              <a:rPr lang="nl-NL" dirty="0"/>
              <a:t> </a:t>
            </a:r>
            <a:r>
              <a:rPr lang="nl-NL" i="1" dirty="0" smtClean="0"/>
              <a:t>B</a:t>
            </a:r>
            <a:r>
              <a:rPr lang="nl-NL" baseline="-25000" dirty="0" smtClean="0"/>
              <a:t>0</a:t>
            </a:r>
            <a:r>
              <a:rPr lang="nl-NL" dirty="0" smtClean="0"/>
              <a:t>)</a:t>
            </a:r>
          </a:p>
          <a:p>
            <a:r>
              <a:rPr lang="nl-NL" dirty="0" smtClean="0"/>
              <a:t>Resonantie van de radiopuls treedt alleen maar op als de frequenties precies hetzelfde zijn.</a:t>
            </a:r>
            <a:endParaRPr lang="nl-N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0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 en nadelen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nadeel</a:t>
            </a:r>
          </a:p>
          <a:p>
            <a:pPr lvl="1"/>
            <a:r>
              <a:rPr lang="nl-NL" dirty="0" smtClean="0"/>
              <a:t>lange meettijd</a:t>
            </a:r>
          </a:p>
          <a:p>
            <a:pPr lvl="1"/>
            <a:r>
              <a:rPr lang="nl-NL" dirty="0" smtClean="0"/>
              <a:t>metalen voorwerpen zijn verboden (pacemaker)</a:t>
            </a:r>
          </a:p>
          <a:p>
            <a:pPr lvl="1"/>
            <a:r>
              <a:rPr lang="nl-NL" dirty="0" smtClean="0"/>
              <a:t>in- en uitschakelen van de sterke elektromagneten maakt erg veel lawaai. </a:t>
            </a:r>
          </a:p>
          <a:p>
            <a:endParaRPr lang="nl-NL" dirty="0"/>
          </a:p>
          <a:p>
            <a:r>
              <a:rPr lang="nl-NL" dirty="0" smtClean="0"/>
              <a:t>voordeel</a:t>
            </a:r>
          </a:p>
          <a:p>
            <a:pPr lvl="1"/>
            <a:r>
              <a:rPr lang="nl-NL" dirty="0" smtClean="0"/>
              <a:t>veel detail</a:t>
            </a:r>
          </a:p>
          <a:p>
            <a:pPr lvl="1"/>
            <a:r>
              <a:rPr lang="nl-NL" dirty="0" smtClean="0"/>
              <a:t>geen schadelijke straling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24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851942"/>
          </a:xfrm>
        </p:spPr>
        <p:txBody>
          <a:bodyPr/>
          <a:lstStyle/>
          <a:p>
            <a:r>
              <a:rPr lang="nl-NL" dirty="0" smtClean="0"/>
              <a:t>Een echt sterk magnetisch veld</a:t>
            </a:r>
            <a:endParaRPr lang="en-US" dirty="0"/>
          </a:p>
        </p:txBody>
      </p:sp>
      <p:pic>
        <p:nvPicPr>
          <p:cNvPr id="5" name="How dangerous are magnetic items near an MRI magne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400" y="1623325"/>
            <a:ext cx="7743825" cy="4389437"/>
          </a:xfrm>
        </p:spPr>
      </p:pic>
      <p:sp>
        <p:nvSpPr>
          <p:cNvPr id="6" name="Tekstvak 5"/>
          <p:cNvSpPr txBox="1"/>
          <p:nvPr/>
        </p:nvSpPr>
        <p:spPr>
          <a:xfrm>
            <a:off x="8400256" y="6309320"/>
            <a:ext cx="3802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https://www.youtube.com/watch?v=6BBx8BwLhqg</a:t>
            </a:r>
          </a:p>
        </p:txBody>
      </p:sp>
    </p:spTree>
    <p:extLst>
      <p:ext uri="{BB962C8B-B14F-4D97-AF65-F5344CB8AC3E}">
        <p14:creationId xmlns:p14="http://schemas.microsoft.com/office/powerpoint/2010/main" val="35587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Golven: elektromagnetische golven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982344" cy="4389437"/>
          </a:xfrm>
        </p:spPr>
        <p:txBody>
          <a:bodyPr/>
          <a:lstStyle/>
          <a:p>
            <a:endParaRPr lang="nl-NL"/>
          </a:p>
        </p:txBody>
      </p:sp>
      <p:pic>
        <p:nvPicPr>
          <p:cNvPr id="1026" name="Picture 2" descr="EMSpec.gif (687×33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836712"/>
            <a:ext cx="1123643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56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Huiswerk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Opdrachten 32-34 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/>
              <a:t>O</a:t>
            </a:r>
            <a:r>
              <a:rPr lang="nl-NL" dirty="0" smtClean="0"/>
              <a:t>pdrachten </a:t>
            </a:r>
            <a:r>
              <a:rPr lang="nl-NL" dirty="0"/>
              <a:t>36, 40, 41 </a:t>
            </a:r>
          </a:p>
        </p:txBody>
      </p:sp>
    </p:spTree>
    <p:extLst>
      <p:ext uri="{BB962C8B-B14F-4D97-AF65-F5344CB8AC3E}">
        <p14:creationId xmlns:p14="http://schemas.microsoft.com/office/powerpoint/2010/main" val="355485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Echografie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7286600" cy="4389437"/>
          </a:xfrm>
        </p:spPr>
        <p:txBody>
          <a:bodyPr/>
          <a:lstStyle/>
          <a:p>
            <a:r>
              <a:rPr lang="nl-NL" dirty="0" smtClean="0"/>
              <a:t>Geluidsgolven gebruiken voor het maken van afbeeldingen</a:t>
            </a:r>
          </a:p>
          <a:p>
            <a:r>
              <a:rPr lang="nl-NL" dirty="0" smtClean="0"/>
              <a:t>Ultrasoon of ultrageluid is voor mensen niet hoorbaar (&gt; 1 MHz)</a:t>
            </a:r>
          </a:p>
          <a:p>
            <a:r>
              <a:rPr lang="nl-NL" dirty="0" smtClean="0"/>
              <a:t>Werkt net als breking: bij de overgang van één soort weefsel naar een andere soort treedt breking en reflectie op</a:t>
            </a:r>
          </a:p>
          <a:p>
            <a:endParaRPr lang="nl-NL" dirty="0"/>
          </a:p>
        </p:txBody>
      </p:sp>
      <p:pic>
        <p:nvPicPr>
          <p:cNvPr id="1026" name="Picture 2" descr="http://www.babygrafie.nl/attachments/Image/Bewerkte-foto1-.jpg?14216634542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556792"/>
            <a:ext cx="2452186" cy="172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0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Werking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766320" cy="4389437"/>
          </a:xfrm>
        </p:spPr>
        <p:txBody>
          <a:bodyPr/>
          <a:lstStyle/>
          <a:p>
            <a:r>
              <a:rPr lang="nl-NL" dirty="0" smtClean="0"/>
              <a:t>Bij elke overgang wordt een deel van het geluid gebroken en een ander deel weerkaatst</a:t>
            </a:r>
          </a:p>
          <a:p>
            <a:r>
              <a:rPr lang="nl-NL" dirty="0" smtClean="0"/>
              <a:t>Uit de tijdverschillen kun je de dikte van de verschillende lagen bepalen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556792"/>
            <a:ext cx="350792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 en nadelen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Voordeel </a:t>
            </a:r>
          </a:p>
          <a:p>
            <a:pPr lvl="1"/>
            <a:r>
              <a:rPr lang="nl-NL" dirty="0" smtClean="0"/>
              <a:t>geen gevaarlijke straling</a:t>
            </a:r>
          </a:p>
          <a:p>
            <a:endParaRPr lang="nl-NL" dirty="0"/>
          </a:p>
          <a:p>
            <a:r>
              <a:rPr lang="nl-NL" dirty="0" smtClean="0"/>
              <a:t>Nadeel </a:t>
            </a:r>
          </a:p>
          <a:p>
            <a:pPr lvl="1"/>
            <a:r>
              <a:rPr lang="nl-NL" dirty="0" smtClean="0"/>
              <a:t>beeld is niet heel erg scherp</a:t>
            </a:r>
          </a:p>
          <a:p>
            <a:pPr lvl="1"/>
            <a:r>
              <a:rPr lang="nl-NL" dirty="0" smtClean="0"/>
              <a:t>deze geluidsgolven gaan niet door lucht en botten; achter de longen kun je dus niets zien.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053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Andere toepassingen van geluid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stroomsnelheid van bloed meten</a:t>
            </a:r>
          </a:p>
          <a:p>
            <a:r>
              <a:rPr lang="nl-NL" dirty="0" smtClean="0"/>
              <a:t>nierstenen vergruizen.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903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Stroomsnelheid van bloed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9601200" cy="1133797"/>
          </a:xfrm>
        </p:spPr>
        <p:txBody>
          <a:bodyPr/>
          <a:lstStyle/>
          <a:p>
            <a:r>
              <a:rPr lang="nl-NL" dirty="0" smtClean="0"/>
              <a:t>Doppler effect = toonhoogte die je hoort hangt af van de snelheid van de bron of de ontvanger</a:t>
            </a:r>
            <a:endParaRPr lang="nl-NL" dirty="0"/>
          </a:p>
        </p:txBody>
      </p:sp>
      <p:pic>
        <p:nvPicPr>
          <p:cNvPr id="4" name="Fire Engine siren demonstrates the Doppler Eff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1464" y="3418644"/>
            <a:ext cx="2459857" cy="172318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11424" y="5528401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https://www.youtube.com/watch?v=imoxDcn2Sgo</a:t>
            </a:r>
          </a:p>
        </p:txBody>
      </p:sp>
      <p:pic>
        <p:nvPicPr>
          <p:cNvPr id="1026" name="Picture 2" descr="groothandel- 8 MHz handvat vasculaire doppler detector bloed snelheid en perifere schip detector met oplaadbare batterij bv-5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3343565"/>
            <a:ext cx="3270089" cy="21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73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440" y="846366"/>
            <a:ext cx="6984776" cy="816047"/>
          </a:xfrm>
        </p:spPr>
        <p:txBody>
          <a:bodyPr/>
          <a:lstStyle/>
          <a:p>
            <a:r>
              <a:rPr lang="nl-NL" dirty="0" smtClean="0"/>
              <a:t>Snelheidsmeting in bloed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839416" y="1935164"/>
                <a:ext cx="6408712" cy="4389437"/>
              </a:xfrm>
            </p:spPr>
            <p:txBody>
              <a:bodyPr/>
              <a:lstStyle/>
              <a:p>
                <a:r>
                  <a:rPr lang="nl-NL" dirty="0" smtClean="0"/>
                  <a:t>rode bloedlichaampjes weerkaatsen het geluid</a:t>
                </a:r>
              </a:p>
              <a:p>
                <a:r>
                  <a:rPr lang="nl-NL" dirty="0" smtClean="0"/>
                  <a:t>Er geldt:</a:t>
                </a:r>
              </a:p>
              <a:p>
                <a:endParaRPr lang="nl-NL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=2⋅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𝑏𝑙𝑜𝑒𝑑</m:t>
                              </m:r>
                            </m:sub>
                          </m:s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func>
                            <m:func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𝑔𝑒𝑙𝑢𝑖𝑑</m:t>
                              </m:r>
                            </m:sub>
                          </m:sSub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𝑏𝑟𝑜𝑛</m:t>
                          </m:r>
                        </m:sub>
                      </m:sSub>
                    </m:oMath>
                  </m:oMathPara>
                </a14:m>
                <a:endParaRPr lang="nl-NL" dirty="0" smtClean="0"/>
              </a:p>
              <a:p>
                <a:endParaRPr lang="nl-NL" dirty="0"/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9416" y="1935164"/>
                <a:ext cx="6408712" cy="4389437"/>
              </a:xfrm>
              <a:blipFill rotWithShape="0">
                <a:blip r:embed="rId2"/>
                <a:stretch>
                  <a:fillRect l="-123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http://s3.natuurkunde.nl/content_files/files/1452/original/supportBinaryFiles_referenceId_9_supportId_673968?141026286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6"/>
          <a:stretch/>
        </p:blipFill>
        <p:spPr bwMode="auto">
          <a:xfrm>
            <a:off x="6930449" y="4163611"/>
            <a:ext cx="4619625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3.natuurkunde.nl/content_files/files/1450/original/supportBinaryFiles_referenceId_7_supportId_673968?14102628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340768"/>
            <a:ext cx="2472209" cy="222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41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Nierstenen vergruizen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694312" cy="4389437"/>
          </a:xfrm>
        </p:spPr>
        <p:txBody>
          <a:bodyPr/>
          <a:lstStyle/>
          <a:p>
            <a:r>
              <a:rPr lang="nl-NL" dirty="0" smtClean="0"/>
              <a:t>door de vorm (ellips) van het apparaat worden de geluidsgolven geconcentreerd op de niersteen</a:t>
            </a:r>
            <a:endParaRPr lang="nl-NL" dirty="0"/>
          </a:p>
        </p:txBody>
      </p:sp>
      <p:pic>
        <p:nvPicPr>
          <p:cNvPr id="3074" name="Picture 2" descr="http://www.diakonessenhuis.nl/patientenfolders/afbeeldingen/Urologie/niersteenvergruizing%20-%20afbeelding%202%20klein.jpg?hid=img;h=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132856"/>
            <a:ext cx="576262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iersteenvergruiz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96" y="4437888"/>
            <a:ext cx="28575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07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Even herhalen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 smtClean="0"/>
                  <a:t>Er zijn 3 soorten </a:t>
                </a:r>
                <a:r>
                  <a:rPr lang="nl-NL" dirty="0" err="1" smtClean="0"/>
                  <a:t>radio-actieve</a:t>
                </a:r>
                <a:r>
                  <a:rPr lang="nl-NL" dirty="0" smtClean="0"/>
                  <a:t> straling</a:t>
                </a:r>
              </a:p>
              <a:p>
                <a:r>
                  <a:rPr lang="nl-NL" dirty="0"/>
                  <a:t>Eén chemisch element kan bestaan uit verschillende isotopen; het aantal neutronen in de kern verschilt </a:t>
                </a:r>
                <a:r>
                  <a:rPr lang="nl-NL" dirty="0" smtClean="0"/>
                  <a:t>dan</a:t>
                </a:r>
                <a:endParaRPr lang="nl-NL" dirty="0"/>
              </a:p>
              <a:p>
                <a:r>
                  <a:rPr lang="nl-NL" dirty="0" smtClean="0"/>
                  <a:t>A </a:t>
                </a:r>
                <a:r>
                  <a:rPr lang="nl-NL" dirty="0"/>
                  <a:t>= massagetal = aantal neutronen + protonen</a:t>
                </a:r>
              </a:p>
              <a:p>
                <a:r>
                  <a:rPr lang="nl-NL" dirty="0"/>
                  <a:t>N = aantal neutronen</a:t>
                </a:r>
              </a:p>
              <a:p>
                <a:r>
                  <a:rPr lang="nl-NL" dirty="0"/>
                  <a:t>Z = aantal protonen of lading van de kern (bepaalt de naam van het isotoop</a:t>
                </a:r>
                <a:r>
                  <a:rPr lang="nl-NL" dirty="0" smtClean="0"/>
                  <a:t>)</a:t>
                </a:r>
                <a:endParaRPr lang="nl-NL" dirty="0"/>
              </a:p>
              <a:p>
                <a:r>
                  <a:rPr lang="nl-NL" dirty="0"/>
                  <a:t>Notatie: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  <m:sup>
                        <m:r>
                          <a:rPr lang="nl-NL" i="1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nl-NL" i="1">
                            <a:latin typeface="Cambria Math" panose="02040503050406030204" pitchFamily="18" charset="0"/>
                          </a:rPr>
                          <m:t>,  </m:t>
                        </m:r>
                      </m:e>
                    </m:sPre>
                    <m:sPre>
                      <m:sPre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nl-NL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nl-NL" i="1">
                            <a:latin typeface="Cambria Math" panose="02040503050406030204" pitchFamily="18" charset="0"/>
                          </a:rPr>
                          <m:t>, </m:t>
                        </m:r>
                      </m:e>
                    </m:sPre>
                    <m:sPre>
                      <m:sPre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i="1">
                            <a:latin typeface="Cambria Math" panose="02040503050406030204" pitchFamily="18" charset="0"/>
                          </a:rPr>
                          <m:t>92</m:t>
                        </m:r>
                      </m:sub>
                      <m:sup>
                        <m:r>
                          <a:rPr lang="nl-NL" i="1">
                            <a:latin typeface="Cambria Math" panose="02040503050406030204" pitchFamily="18" charset="0"/>
                          </a:rPr>
                          <m:t>235</m:t>
                        </m:r>
                      </m:sup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sPre>
                  </m:oMath>
                </a14:m>
                <a:endParaRPr lang="nl-NL" dirty="0" smtClean="0"/>
              </a:p>
              <a:p>
                <a:endParaRPr lang="nl-NL" dirty="0" smtClean="0"/>
              </a:p>
              <a:p>
                <a:pPr marL="0" indent="0">
                  <a:buNone/>
                </a:pP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562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kernreactie </a:t>
            </a:r>
            <a:r>
              <a:rPr lang="nl-NL" dirty="0" smtClean="0">
                <a:sym typeface="Symbol"/>
              </a:rPr>
              <a:t>-</a:t>
            </a:r>
            <a:r>
              <a:rPr lang="nl-NL" dirty="0" err="1" smtClean="0">
                <a:sym typeface="Symbol"/>
              </a:rPr>
              <a:t>straler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 smtClean="0"/>
                  <a:t>Een He</a:t>
                </a:r>
                <a:r>
                  <a:rPr lang="nl-NL" baseline="30000" dirty="0" smtClean="0"/>
                  <a:t>2+</a:t>
                </a:r>
                <a:r>
                  <a:rPr lang="nl-NL" dirty="0" smtClean="0"/>
                  <a:t>-kern vliegt uit de kern van het radioactieve atoom</a:t>
                </a:r>
              </a:p>
              <a:p>
                <a:r>
                  <a:rPr lang="nl-NL" dirty="0" smtClean="0"/>
                  <a:t>voorbeeld:</a:t>
                </a:r>
              </a:p>
              <a:p>
                <a:pPr marL="0" indent="0">
                  <a:buNone/>
                </a:pPr>
                <a:r>
                  <a:rPr lang="nl-NL" dirty="0" smtClean="0"/>
                  <a:t> 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/>
                          </a:rPr>
                          <m:t>92</m:t>
                        </m:r>
                      </m:sub>
                      <m:sup>
                        <m:r>
                          <a:rPr lang="nl-NL" b="0" i="1" smtClean="0">
                            <a:latin typeface="Cambria Math"/>
                          </a:rPr>
                          <m:t>235</m:t>
                        </m:r>
                      </m:sup>
                      <m:e>
                        <m:r>
                          <a:rPr lang="nl-NL" b="0" i="1" smtClean="0">
                            <a:latin typeface="Cambria Math"/>
                          </a:rPr>
                          <m:t>𝑈</m:t>
                        </m:r>
                      </m:e>
                    </m:sPre>
                    <m:r>
                      <a:rPr lang="nl-NL" b="0" i="1" smtClean="0">
                        <a:latin typeface="Cambria Math"/>
                      </a:rPr>
                      <m:t> → </m:t>
                    </m:r>
                    <m:sPre>
                      <m:sPre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nl-NL" b="0" i="1" smtClean="0">
                            <a:latin typeface="Cambria Math"/>
                          </a:rPr>
                          <m:t>4</m:t>
                        </m:r>
                      </m:sup>
                      <m:e>
                        <m:r>
                          <a:rPr lang="nl-NL" b="0" i="1" smtClean="0">
                            <a:latin typeface="Cambria Math"/>
                          </a:rPr>
                          <m:t>𝐻𝑒</m:t>
                        </m:r>
                      </m:e>
                    </m:sPre>
                    <m:r>
                      <a:rPr lang="nl-NL" b="0" i="1" smtClean="0"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/>
                          </a:rPr>
                          <m:t>90</m:t>
                        </m:r>
                      </m:sub>
                      <m:sup>
                        <m:r>
                          <a:rPr lang="nl-NL" b="0" i="1" smtClean="0">
                            <a:latin typeface="Cambria Math"/>
                          </a:rPr>
                          <m:t>231</m:t>
                        </m:r>
                      </m:sup>
                      <m:e>
                        <m:r>
                          <a:rPr lang="nl-NL" b="0" i="1" smtClean="0">
                            <a:latin typeface="Cambria Math"/>
                          </a:rPr>
                          <m:t>𝑇h</m:t>
                        </m:r>
                      </m:e>
                    </m:sPre>
                  </m:oMath>
                </a14:m>
                <a:endParaRPr lang="nl-NL" dirty="0" smtClean="0"/>
              </a:p>
              <a:p>
                <a:endParaRPr lang="nl-NL" dirty="0"/>
              </a:p>
              <a:p>
                <a:r>
                  <a:rPr lang="nl-NL" dirty="0" smtClean="0"/>
                  <a:t>Merk op dat bij een kernreactie:</a:t>
                </a:r>
              </a:p>
              <a:p>
                <a:pPr lvl="1"/>
                <a:r>
                  <a:rPr lang="nl-NL" dirty="0" smtClean="0"/>
                  <a:t>het massagetal gelijk blijft (235 = 4 + 231) en</a:t>
                </a:r>
              </a:p>
              <a:p>
                <a:pPr lvl="1"/>
                <a:r>
                  <a:rPr lang="nl-NL" dirty="0" smtClean="0"/>
                  <a:t>lading gelijk blijft (92 = 2 + 90)</a:t>
                </a: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89" t="-111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3356992"/>
            <a:ext cx="3173338" cy="215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3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Golven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35164"/>
                <a:ext cx="6278488" cy="4389437"/>
              </a:xfrm>
            </p:spPr>
            <p:txBody>
              <a:bodyPr/>
              <a:lstStyle/>
              <a:p>
                <a:r>
                  <a:rPr lang="nl-NL" dirty="0" smtClean="0"/>
                  <a:t>Met behulp van golven kun je interferentie en buiging van licht prima verklaren</a:t>
                </a:r>
              </a:p>
              <a:p>
                <a:endParaRPr lang="nl-NL" dirty="0"/>
              </a:p>
              <a:p>
                <a:endParaRPr lang="nl-NL" dirty="0" smtClean="0"/>
              </a:p>
              <a:p>
                <a:pPr marL="35877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    →    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nl-NL" b="0" dirty="0" smtClean="0"/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35164"/>
                <a:ext cx="6278488" cy="4389437"/>
              </a:xfrm>
              <a:blipFill rotWithShape="0">
                <a:blip r:embed="rId2"/>
                <a:stretch>
                  <a:fillRect l="-1165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P5312_Laser.jpg (600×43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2204864"/>
            <a:ext cx="4428257" cy="322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9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kernreactie </a:t>
            </a:r>
            <a:r>
              <a:rPr lang="nl-NL" dirty="0" smtClean="0">
                <a:sym typeface="Symbol"/>
              </a:rPr>
              <a:t></a:t>
            </a:r>
            <a:r>
              <a:rPr lang="nl-NL" baseline="30000" dirty="0" smtClean="0">
                <a:sym typeface="Symbol"/>
              </a:rPr>
              <a:t>-</a:t>
            </a:r>
            <a:r>
              <a:rPr lang="nl-NL" dirty="0" smtClean="0">
                <a:sym typeface="Symbol"/>
              </a:rPr>
              <a:t>-verval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 smtClean="0"/>
                  <a:t>In de kern splits een neutron zich in een proton en een elektron; het elektron vliegt uit de kern</a:t>
                </a:r>
              </a:p>
              <a:p>
                <a14:m>
                  <m:oMath xmlns:m="http://schemas.openxmlformats.org/officeDocument/2006/math">
                    <m:r>
                      <a:rPr lang="nl-NL" b="0" i="1" smtClean="0">
                        <a:latin typeface="Cambria Math"/>
                      </a:rPr>
                      <m:t>𝑛</m:t>
                    </m:r>
                    <m:r>
                      <a:rPr lang="nl-NL" b="0" i="1" smtClean="0">
                        <a:latin typeface="Cambria Math"/>
                      </a:rPr>
                      <m:t> →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nl-NL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nl-NL" b="0" i="1" smtClean="0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nl-NL" b="0" i="1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nl-NL" dirty="0" smtClean="0"/>
              </a:p>
              <a:p>
                <a:endParaRPr lang="nl-NL" dirty="0" smtClean="0"/>
              </a:p>
              <a:p>
                <a:endParaRPr lang="nl-NL" dirty="0"/>
              </a:p>
              <a:p>
                <a:r>
                  <a:rPr lang="nl-NL" dirty="0" smtClean="0"/>
                  <a:t>Bijvoorbeeld:</a:t>
                </a:r>
                <a:endParaRPr lang="nl-NL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/>
                        </a:rPr>
                        <m:t>    </m:t>
                      </m:r>
                      <m:sPre>
                        <m:sPrePr>
                          <m:ctrlPr>
                            <a:rPr lang="nl-NL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nl-NL" b="0" i="1" smtClean="0">
                              <a:latin typeface="Cambria Math"/>
                            </a:rPr>
                            <m:t>55</m:t>
                          </m:r>
                        </m:sub>
                        <m:sup>
                          <m:r>
                            <a:rPr lang="nl-NL" b="0" i="1" smtClean="0">
                              <a:latin typeface="Cambria Math"/>
                            </a:rPr>
                            <m:t>137</m:t>
                          </m:r>
                        </m:sup>
                        <m:e>
                          <m:r>
                            <a:rPr lang="nl-NL" b="0" i="1" smtClean="0">
                              <a:latin typeface="Cambria Math"/>
                            </a:rPr>
                            <m:t>𝐶𝑠</m:t>
                          </m:r>
                        </m:e>
                      </m:sPre>
                      <m:r>
                        <a:rPr lang="nl-NL" i="1">
                          <a:latin typeface="Cambria Math"/>
                        </a:rPr>
                        <m:t> → </m:t>
                      </m:r>
                      <m:sPre>
                        <m:sPre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nl-NL" b="0" i="1" smtClean="0">
                              <a:latin typeface="Cambria Math"/>
                            </a:rPr>
                            <m:t>−1</m:t>
                          </m:r>
                        </m:sub>
                        <m:sup>
                          <m:r>
                            <a:rPr lang="nl-NL" b="0" i="1" smtClean="0">
                              <a:latin typeface="Cambria Math"/>
                            </a:rPr>
                            <m:t>0</m:t>
                          </m:r>
                        </m:sup>
                        <m:e>
                          <m:r>
                            <a:rPr lang="nl-NL" i="1">
                              <a:latin typeface="Cambria Math"/>
                            </a:rPr>
                            <m:t>𝑒</m:t>
                          </m:r>
                        </m:e>
                      </m:sPre>
                      <m:r>
                        <a:rPr lang="nl-NL" i="1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nl-NL" b="0" i="1" smtClean="0">
                              <a:latin typeface="Cambria Math"/>
                            </a:rPr>
                            <m:t>56</m:t>
                          </m:r>
                        </m:sub>
                        <m:sup>
                          <m:r>
                            <a:rPr lang="nl-NL" b="0" i="1" smtClean="0">
                              <a:latin typeface="Cambria Math"/>
                            </a:rPr>
                            <m:t>137</m:t>
                          </m:r>
                        </m:sup>
                        <m:e>
                          <m:r>
                            <a:rPr lang="nl-NL" b="0" i="1" smtClean="0">
                              <a:latin typeface="Cambria Math"/>
                            </a:rPr>
                            <m:t>𝐵𝑎</m:t>
                          </m:r>
                        </m:e>
                      </m:sPre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89" t="-1111" r="-148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645024"/>
            <a:ext cx="358599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9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kernreactie </a:t>
            </a:r>
            <a:r>
              <a:rPr lang="nl-NL" dirty="0" smtClean="0">
                <a:sym typeface="Symbol"/>
              </a:rPr>
              <a:t></a:t>
            </a:r>
            <a:r>
              <a:rPr lang="nl-NL" baseline="30000" dirty="0" smtClean="0">
                <a:sym typeface="Symbol"/>
              </a:rPr>
              <a:t>+</a:t>
            </a:r>
            <a:r>
              <a:rPr lang="nl-NL" dirty="0" smtClean="0">
                <a:sym typeface="Symbol"/>
              </a:rPr>
              <a:t>-verval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 smtClean="0"/>
                  <a:t>In de kern splits een proton zich in een neutron en een anti-elektron; het anti-elektron vliegt uit de kern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nl-NL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nl-NL" b="0" i="1" smtClean="0">
                        <a:latin typeface="Cambria Math"/>
                      </a:rPr>
                      <m:t> →</m:t>
                    </m:r>
                    <m:r>
                      <a:rPr lang="nl-NL" b="0" i="1" smtClean="0">
                        <a:latin typeface="Cambria Math"/>
                      </a:rPr>
                      <m:t>𝑛</m:t>
                    </m:r>
                    <m:r>
                      <a:rPr lang="nl-NL" b="0" i="1" smtClean="0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nl-NL" b="0" i="1" smtClean="0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endParaRPr lang="nl-NL" dirty="0" smtClean="0"/>
              </a:p>
              <a:p>
                <a:endParaRPr lang="nl-NL" dirty="0" smtClean="0"/>
              </a:p>
              <a:p>
                <a:endParaRPr lang="nl-NL" dirty="0"/>
              </a:p>
              <a:p>
                <a:r>
                  <a:rPr lang="nl-NL" dirty="0" smtClean="0"/>
                  <a:t>Bijvoorbeeld:</a:t>
                </a:r>
                <a:endParaRPr lang="nl-NL" dirty="0"/>
              </a:p>
              <a:p>
                <a:pPr marL="0" indent="0">
                  <a:buNone/>
                </a:pPr>
                <a:r>
                  <a:rPr lang="nl-NL" dirty="0" smtClean="0"/>
                  <a:t> 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/>
                          </a:rPr>
                          <m:t>11</m:t>
                        </m:r>
                      </m:sub>
                      <m:sup>
                        <m:r>
                          <a:rPr lang="nl-NL" b="0" i="1" smtClean="0">
                            <a:latin typeface="Cambria Math"/>
                          </a:rPr>
                          <m:t>22</m:t>
                        </m:r>
                      </m:sup>
                      <m:e>
                        <m:r>
                          <a:rPr lang="nl-NL" b="0" i="1" smtClean="0">
                            <a:latin typeface="Cambria Math"/>
                          </a:rPr>
                          <m:t>𝑁𝑎</m:t>
                        </m:r>
                      </m:e>
                    </m:sPre>
                    <m:r>
                      <a:rPr lang="nl-NL" i="1">
                        <a:latin typeface="Cambria Math"/>
                      </a:rPr>
                      <m:t> → </m:t>
                    </m:r>
                    <m:sPre>
                      <m:sPre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/>
                          </a:rPr>
                          <m:t>+1</m:t>
                        </m:r>
                      </m:sub>
                      <m:sup>
                        <m:r>
                          <a:rPr lang="nl-NL" b="0" i="1" smtClean="0">
                            <a:latin typeface="Cambria Math"/>
                          </a:rPr>
                          <m:t>0</m:t>
                        </m:r>
                      </m:sup>
                      <m:e>
                        <m:r>
                          <a:rPr lang="nl-NL" i="1">
                            <a:latin typeface="Cambria Math"/>
                          </a:rPr>
                          <m:t>𝑒</m:t>
                        </m:r>
                      </m:e>
                    </m:sPre>
                    <m:r>
                      <a:rPr lang="nl-NL" i="1"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/>
                          </a:rPr>
                          <m:t>10</m:t>
                        </m:r>
                      </m:sub>
                      <m:sup>
                        <m:r>
                          <a:rPr lang="nl-NL" b="0" i="1" smtClean="0">
                            <a:latin typeface="Cambria Math"/>
                          </a:rPr>
                          <m:t>22</m:t>
                        </m:r>
                      </m:sup>
                      <m:e>
                        <m:r>
                          <a:rPr lang="nl-NL" b="0" i="1" smtClean="0">
                            <a:latin typeface="Cambria Math"/>
                          </a:rPr>
                          <m:t>𝑁𝑒</m:t>
                        </m:r>
                      </m:e>
                    </m:sPre>
                  </m:oMath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89" t="-1111" r="-148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22" y="3429000"/>
            <a:ext cx="3557588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1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Kernreactie </a:t>
            </a:r>
            <a:r>
              <a:rPr lang="nl-NL" dirty="0" smtClean="0">
                <a:latin typeface="Symbol" pitchFamily="18" charset="2"/>
              </a:rPr>
              <a:t>g</a:t>
            </a:r>
            <a:r>
              <a:rPr lang="nl-NL" dirty="0" smtClean="0">
                <a:latin typeface="+mn-lt"/>
              </a:rPr>
              <a:t>-straling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Een </a:t>
            </a:r>
            <a:r>
              <a:rPr lang="nl-NL" dirty="0" smtClean="0">
                <a:latin typeface="Symbol" pitchFamily="18" charset="2"/>
              </a:rPr>
              <a:t>g</a:t>
            </a:r>
            <a:r>
              <a:rPr lang="nl-NL" dirty="0" smtClean="0"/>
              <a:t>-deeltje heeft geen massa en ook geen lading. </a:t>
            </a:r>
          </a:p>
          <a:p>
            <a:r>
              <a:rPr lang="nl-NL" dirty="0" smtClean="0"/>
              <a:t>De kern die een </a:t>
            </a:r>
            <a:r>
              <a:rPr lang="nl-NL" dirty="0">
                <a:latin typeface="Symbol" pitchFamily="18" charset="2"/>
              </a:rPr>
              <a:t>g</a:t>
            </a:r>
            <a:r>
              <a:rPr lang="nl-NL" dirty="0"/>
              <a:t>-deeltje </a:t>
            </a:r>
            <a:r>
              <a:rPr lang="nl-NL" dirty="0" smtClean="0"/>
              <a:t>uitzendt verandert dus niet, hij verliest alleen energie in de vorm van een foton</a:t>
            </a:r>
          </a:p>
          <a:p>
            <a:r>
              <a:rPr lang="nl-NL" dirty="0" smtClean="0"/>
              <a:t>Een radioactief atoom zendt nooit alleen </a:t>
            </a:r>
            <a:r>
              <a:rPr lang="nl-NL" dirty="0" smtClean="0">
                <a:latin typeface="Symbol" pitchFamily="18" charset="2"/>
              </a:rPr>
              <a:t>g</a:t>
            </a:r>
            <a:r>
              <a:rPr lang="nl-NL" dirty="0" smtClean="0"/>
              <a:t>-straling uit, maar altijd in combinatie met een andere vorm (</a:t>
            </a:r>
            <a:r>
              <a:rPr lang="el-GR" dirty="0" smtClean="0"/>
              <a:t>α</a:t>
            </a:r>
            <a:r>
              <a:rPr lang="nl-NL" dirty="0"/>
              <a:t> </a:t>
            </a:r>
            <a:r>
              <a:rPr lang="nl-NL" dirty="0" smtClean="0"/>
              <a:t>of </a:t>
            </a:r>
            <a:r>
              <a:rPr lang="el-GR" dirty="0" smtClean="0"/>
              <a:t>β</a:t>
            </a:r>
            <a:r>
              <a:rPr lang="nl-NL" dirty="0" smtClean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002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was het ook al weer?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 smtClean="0"/>
                  <a:t>Noteer de vervalreactie van:</a:t>
                </a:r>
              </a:p>
              <a:p>
                <a:r>
                  <a:rPr lang="nl-NL" dirty="0" smtClean="0"/>
                  <a:t>Ag-110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nl-NL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47</m:t>
                          </m:r>
                        </m:sub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110</m:t>
                          </m:r>
                        </m:sup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𝐴𝑔</m:t>
                          </m:r>
                        </m:e>
                      </m:sPre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sPre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48</m:t>
                          </m:r>
                        </m:sub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110</m:t>
                          </m:r>
                        </m:sup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𝐶𝑑</m:t>
                          </m:r>
                        </m:e>
                      </m:sPre>
                    </m:oMath>
                  </m:oMathPara>
                </a14:m>
                <a:endParaRPr lang="nl-NL" dirty="0" smtClean="0"/>
              </a:p>
              <a:p>
                <a:endParaRPr lang="nl-NL" dirty="0" smtClean="0"/>
              </a:p>
              <a:p>
                <a:r>
                  <a:rPr lang="nl-NL" dirty="0" smtClean="0"/>
                  <a:t>Po-210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84</m:t>
                          </m:r>
                        </m:sub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𝑃𝑜</m:t>
                          </m:r>
                        </m:e>
                      </m:sPre>
                      <m:r>
                        <a:rPr lang="nl-NL" i="1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sPre>
                      <m:r>
                        <a:rPr lang="nl-NL" i="1"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82</m:t>
                          </m:r>
                        </m:sub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06</m:t>
                          </m:r>
                        </m:sup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𝑃𝑏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sPre>
                    </m:oMath>
                  </m:oMathPara>
                </a14:m>
                <a:endParaRPr lang="nl-NL" dirty="0"/>
              </a:p>
              <a:p>
                <a:endParaRPr lang="nl-NL" dirty="0" smtClean="0"/>
              </a:p>
              <a:p>
                <a:r>
                  <a:rPr lang="nl-NL" dirty="0" smtClean="0"/>
                  <a:t>Sc-41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𝑆𝑐</m:t>
                          </m:r>
                        </m:e>
                      </m:sPre>
                      <m:r>
                        <a:rPr lang="nl-NL" i="1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  <m:e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sPre>
                      <m:r>
                        <a:rPr lang="nl-NL" i="1"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41</m:t>
                          </m:r>
                        </m:sup>
                        <m:e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sPre>
                    </m:oMath>
                  </m:oMathPara>
                </a14:m>
                <a:endParaRPr lang="nl-NL" dirty="0"/>
              </a:p>
              <a:p>
                <a:endParaRPr lang="nl-NL" dirty="0"/>
              </a:p>
            </p:txBody>
          </p:sp>
        </mc:Choice>
        <mc:Fallback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83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Opsporen tumoren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PET scan</a:t>
            </a:r>
          </a:p>
          <a:p>
            <a:r>
              <a:rPr lang="nl-NL" dirty="0" smtClean="0"/>
              <a:t>SPECT scan</a:t>
            </a:r>
          </a:p>
          <a:p>
            <a:endParaRPr lang="nl-NL" dirty="0"/>
          </a:p>
          <a:p>
            <a:r>
              <a:rPr lang="nl-NL" dirty="0" smtClean="0"/>
              <a:t>Patiënt wordt geïnjecteerd met een radioactieve stof. Doordat de tumoren snel groeien nemen ze meer van de radioactieve stof op</a:t>
            </a:r>
            <a:endParaRPr lang="nl-NL" dirty="0"/>
          </a:p>
        </p:txBody>
      </p:sp>
      <p:pic>
        <p:nvPicPr>
          <p:cNvPr id="1026" name="Picture 2" descr="http://upload.wikimedia.org/wikipedia/commons/thumb/b/b5/Radioactive.svg/200px-Radioactiv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9" y="1700809"/>
            <a:ext cx="1320081" cy="115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1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7408" y="704850"/>
            <a:ext cx="9443392" cy="779934"/>
          </a:xfrm>
        </p:spPr>
        <p:txBody>
          <a:bodyPr/>
          <a:lstStyle/>
          <a:p>
            <a:r>
              <a:rPr lang="nl-NL" dirty="0" smtClean="0"/>
              <a:t>PET-scan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3392" y="1935164"/>
            <a:ext cx="6624736" cy="4389437"/>
          </a:xfrm>
        </p:spPr>
        <p:txBody>
          <a:bodyPr/>
          <a:lstStyle/>
          <a:p>
            <a:r>
              <a:rPr lang="nl-NL" dirty="0" smtClean="0"/>
              <a:t>Positron Emissie Tomografie</a:t>
            </a:r>
          </a:p>
          <a:p>
            <a:r>
              <a:rPr lang="nl-NL" dirty="0" smtClean="0"/>
              <a:t>Positron = </a:t>
            </a:r>
            <a:r>
              <a:rPr lang="nl-NL" dirty="0" err="1" smtClean="0"/>
              <a:t>anti-deeltje</a:t>
            </a:r>
            <a:r>
              <a:rPr lang="nl-NL" dirty="0" smtClean="0"/>
              <a:t> van het elektron</a:t>
            </a:r>
          </a:p>
          <a:p>
            <a:r>
              <a:rPr lang="nl-NL" dirty="0"/>
              <a:t>De meest gebruikte PET-isotopen zijn: </a:t>
            </a:r>
            <a:r>
              <a:rPr lang="nl-NL" baseline="30000" dirty="0" smtClean="0"/>
              <a:t>18</a:t>
            </a:r>
            <a:r>
              <a:rPr lang="nl-NL" dirty="0" smtClean="0"/>
              <a:t>F,</a:t>
            </a:r>
            <a:r>
              <a:rPr lang="nl-NL" dirty="0"/>
              <a:t> </a:t>
            </a:r>
            <a:r>
              <a:rPr lang="nl-NL" baseline="30000" dirty="0" smtClean="0"/>
              <a:t>11</a:t>
            </a:r>
            <a:r>
              <a:rPr lang="nl-NL" dirty="0" smtClean="0"/>
              <a:t>C,</a:t>
            </a:r>
            <a:r>
              <a:rPr lang="nl-NL" dirty="0"/>
              <a:t> </a:t>
            </a:r>
            <a:r>
              <a:rPr lang="nl-NL" baseline="30000" dirty="0" smtClean="0"/>
              <a:t>15</a:t>
            </a:r>
            <a:r>
              <a:rPr lang="nl-NL" dirty="0" smtClean="0"/>
              <a:t>O,</a:t>
            </a:r>
            <a:r>
              <a:rPr lang="nl-NL" dirty="0"/>
              <a:t> </a:t>
            </a:r>
            <a:r>
              <a:rPr lang="nl-NL" baseline="30000" dirty="0" smtClean="0"/>
              <a:t>13</a:t>
            </a:r>
            <a:r>
              <a:rPr lang="nl-NL" dirty="0" smtClean="0"/>
              <a:t>N</a:t>
            </a:r>
          </a:p>
          <a:p>
            <a:r>
              <a:rPr lang="nl-NL" dirty="0" smtClean="0"/>
              <a:t>Bij de botsing van een elektron en een positron ontstaan 2 </a:t>
            </a:r>
            <a:r>
              <a:rPr lang="el-GR" dirty="0" smtClean="0"/>
              <a:t>γ</a:t>
            </a:r>
            <a:r>
              <a:rPr lang="nl-NL" dirty="0" smtClean="0"/>
              <a:t>-deeltjes </a:t>
            </a:r>
          </a:p>
          <a:p>
            <a:r>
              <a:rPr lang="nl-NL" dirty="0" smtClean="0"/>
              <a:t>De </a:t>
            </a:r>
            <a:r>
              <a:rPr lang="el-GR" dirty="0" smtClean="0"/>
              <a:t>γ</a:t>
            </a:r>
            <a:r>
              <a:rPr lang="nl-NL" dirty="0" smtClean="0"/>
              <a:t>-deeltjes vliegen in </a:t>
            </a:r>
            <a:r>
              <a:rPr lang="nl-NL" i="1" dirty="0" smtClean="0"/>
              <a:t>tegengestelde</a:t>
            </a:r>
            <a:r>
              <a:rPr lang="nl-NL" dirty="0" smtClean="0"/>
              <a:t> richting weg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2050" name="Picture 2" descr="http://www.hamamatsu.com/cs/Satellite?blobcol=urldata&amp;blobkey=id&amp;blobtable=MungoBlobs&amp;blobwhere=1328686318033&amp;ssbinary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484784"/>
            <a:ext cx="333766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02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Plaatsbepaling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5400" y="1935164"/>
            <a:ext cx="5256584" cy="4389437"/>
          </a:xfrm>
        </p:spPr>
        <p:txBody>
          <a:bodyPr/>
          <a:lstStyle/>
          <a:p>
            <a:r>
              <a:rPr lang="nl-NL" dirty="0" smtClean="0"/>
              <a:t>γ-deeltjes die gelijktijdig de detectoren bereiken horen bij elkaar.</a:t>
            </a:r>
          </a:p>
          <a:p>
            <a:r>
              <a:rPr lang="nl-NL" dirty="0" smtClean="0"/>
              <a:t>de tumor ligt op een rechte lijn tussen de detectoren</a:t>
            </a:r>
          </a:p>
          <a:p>
            <a:r>
              <a:rPr lang="nl-NL" dirty="0" smtClean="0"/>
              <a:t>de tumor ligt op het snijpunt van de rechte lijnen</a:t>
            </a:r>
            <a:endParaRPr lang="nl-NL" dirty="0"/>
          </a:p>
        </p:txBody>
      </p:sp>
      <p:pic>
        <p:nvPicPr>
          <p:cNvPr id="3074" name="Picture 2" descr="http://hyperphysics.phy-astr.gsu.edu/hbase/nucene/imgnuk/petsca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821754"/>
            <a:ext cx="3467100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40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 en nadelen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054352" cy="4389437"/>
          </a:xfrm>
        </p:spPr>
        <p:txBody>
          <a:bodyPr/>
          <a:lstStyle/>
          <a:p>
            <a:r>
              <a:rPr lang="nl-NL" dirty="0" smtClean="0"/>
              <a:t>voordeel</a:t>
            </a:r>
          </a:p>
          <a:p>
            <a:pPr lvl="1"/>
            <a:r>
              <a:rPr lang="nl-NL" dirty="0" smtClean="0"/>
              <a:t>nauwkeurig (1 mm)</a:t>
            </a:r>
          </a:p>
          <a:p>
            <a:endParaRPr lang="nl-NL" dirty="0"/>
          </a:p>
          <a:p>
            <a:r>
              <a:rPr lang="nl-NL" dirty="0" smtClean="0"/>
              <a:t>nadeel</a:t>
            </a:r>
          </a:p>
          <a:p>
            <a:pPr lvl="1"/>
            <a:r>
              <a:rPr lang="nl-NL" dirty="0" smtClean="0"/>
              <a:t>er worden radioactieve stoffen gebruikt</a:t>
            </a:r>
            <a:endParaRPr lang="nl-NL" dirty="0"/>
          </a:p>
        </p:txBody>
      </p:sp>
      <p:pic>
        <p:nvPicPr>
          <p:cNvPr id="4098" name="Picture 2" descr="http://images.sciencedaily.com/2009/03/090312214725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204865"/>
            <a:ext cx="3912369" cy="293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51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SPECT-scan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Photon Emission Computed </a:t>
            </a:r>
            <a:r>
              <a:rPr lang="en-US" dirty="0" smtClean="0"/>
              <a:t>Tomography</a:t>
            </a:r>
          </a:p>
          <a:p>
            <a:endParaRPr lang="en-US" dirty="0"/>
          </a:p>
          <a:p>
            <a:r>
              <a:rPr lang="en-US" dirty="0" err="1" smtClean="0"/>
              <a:t>Vergelijkbaar</a:t>
            </a:r>
            <a:r>
              <a:rPr lang="en-US" dirty="0" smtClean="0"/>
              <a:t> met PET-scan</a:t>
            </a:r>
          </a:p>
          <a:p>
            <a:pPr lvl="1"/>
            <a:r>
              <a:rPr lang="en-US" dirty="0" err="1" smtClean="0"/>
              <a:t>Patïent</a:t>
            </a:r>
            <a:r>
              <a:rPr lang="en-US" dirty="0" smtClean="0"/>
              <a:t> </a:t>
            </a:r>
            <a:r>
              <a:rPr lang="en-US" dirty="0" err="1" smtClean="0"/>
              <a:t>krijgt</a:t>
            </a:r>
            <a:r>
              <a:rPr lang="en-US" dirty="0" smtClean="0"/>
              <a:t> </a:t>
            </a:r>
            <a:r>
              <a:rPr lang="en-US" dirty="0" err="1" smtClean="0"/>
              <a:t>radioactieve</a:t>
            </a:r>
            <a:r>
              <a:rPr lang="en-US" dirty="0" smtClean="0"/>
              <a:t> </a:t>
            </a:r>
            <a:r>
              <a:rPr lang="en-US" dirty="0" err="1" smtClean="0"/>
              <a:t>stof</a:t>
            </a:r>
            <a:r>
              <a:rPr lang="en-US" dirty="0" smtClean="0"/>
              <a:t> </a:t>
            </a:r>
            <a:r>
              <a:rPr lang="en-US" dirty="0" err="1" smtClean="0"/>
              <a:t>toegediend</a:t>
            </a:r>
            <a:endParaRPr lang="en-US" dirty="0" smtClean="0"/>
          </a:p>
          <a:p>
            <a:pPr lvl="1"/>
            <a:r>
              <a:rPr lang="en-US" dirty="0" err="1"/>
              <a:t>Hoopt</a:t>
            </a:r>
            <a:r>
              <a:rPr lang="en-US" dirty="0"/>
              <a:t> </a:t>
            </a:r>
            <a:r>
              <a:rPr lang="en-US" dirty="0" err="1"/>
              <a:t>zich</a:t>
            </a:r>
            <a:r>
              <a:rPr lang="en-US" dirty="0"/>
              <a:t> op in </a:t>
            </a:r>
            <a:r>
              <a:rPr lang="en-US" dirty="0" err="1" smtClean="0"/>
              <a:t>tumoren</a:t>
            </a:r>
            <a:endParaRPr lang="en-US" dirty="0" smtClean="0"/>
          </a:p>
          <a:p>
            <a:pPr lvl="1"/>
            <a:r>
              <a:rPr lang="en-US" dirty="0" err="1" smtClean="0"/>
              <a:t>Vervalt</a:t>
            </a:r>
            <a:r>
              <a:rPr lang="en-US" dirty="0" smtClean="0"/>
              <a:t> door </a:t>
            </a:r>
            <a:r>
              <a:rPr lang="en-US" dirty="0" err="1" smtClean="0"/>
              <a:t>uitzenden</a:t>
            </a:r>
            <a:r>
              <a:rPr lang="en-US" dirty="0" smtClean="0"/>
              <a:t> van </a:t>
            </a:r>
            <a:r>
              <a:rPr lang="en-US" dirty="0" err="1" smtClean="0"/>
              <a:t>één</a:t>
            </a:r>
            <a:r>
              <a:rPr lang="en-US" dirty="0" smtClean="0"/>
              <a:t> </a:t>
            </a:r>
            <a:r>
              <a:rPr lang="el-GR" dirty="0" smtClean="0"/>
              <a:t>γ</a:t>
            </a:r>
            <a:r>
              <a:rPr lang="nl-NL" dirty="0" smtClean="0"/>
              <a:t> - deeltje</a:t>
            </a:r>
            <a:endParaRPr lang="en-US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217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Plaatsbepaling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5558408" cy="4389437"/>
          </a:xfrm>
        </p:spPr>
        <p:txBody>
          <a:bodyPr/>
          <a:lstStyle/>
          <a:p>
            <a:r>
              <a:rPr lang="nl-NL" dirty="0" smtClean="0"/>
              <a:t>Alleen </a:t>
            </a:r>
            <a:r>
              <a:rPr lang="el-GR" dirty="0" smtClean="0"/>
              <a:t>γ</a:t>
            </a:r>
            <a:r>
              <a:rPr lang="nl-NL" dirty="0" smtClean="0"/>
              <a:t>-deeltjes die precies door een kanaaltje gaan komen bij de detector; je weet dus in welke richting de tumor ligt</a:t>
            </a:r>
          </a:p>
          <a:p>
            <a:r>
              <a:rPr lang="nl-NL" dirty="0" smtClean="0"/>
              <a:t>Door de sensor te draaien kun je met het snijpunt de echte plaats bepalen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349" y="1952513"/>
            <a:ext cx="3792041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2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Foto-elektrische effect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3392" y="1916832"/>
            <a:ext cx="6710536" cy="4446164"/>
          </a:xfrm>
        </p:spPr>
        <p:txBody>
          <a:bodyPr/>
          <a:lstStyle/>
          <a:p>
            <a:r>
              <a:rPr lang="nl-NL" dirty="0" smtClean="0"/>
              <a:t>foto-elektrisch effect (</a:t>
            </a:r>
            <a:r>
              <a:rPr lang="nl-NL" dirty="0" err="1" smtClean="0"/>
              <a:t>phet-jar</a:t>
            </a:r>
            <a:r>
              <a:rPr lang="nl-NL" dirty="0" smtClean="0"/>
              <a:t>)</a:t>
            </a:r>
          </a:p>
          <a:p>
            <a:pPr lvl="1"/>
            <a:r>
              <a:rPr lang="nl-NL" dirty="0" smtClean="0"/>
              <a:t>Een klein beetje UV kan wel elektronen vrijmaken; veel IR niet</a:t>
            </a:r>
          </a:p>
          <a:p>
            <a:pPr lvl="1"/>
            <a:r>
              <a:rPr lang="nl-NL" dirty="0" smtClean="0"/>
              <a:t>Niet te verklaren met golven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 smtClean="0"/>
              <a:t>Einstein: licht is toch een deeltje (foton) met energie</a:t>
            </a:r>
          </a:p>
          <a:p>
            <a:pPr marL="358775" indent="0">
              <a:buNone/>
            </a:pPr>
            <a:r>
              <a:rPr lang="nl-NL" i="1" dirty="0" smtClean="0"/>
              <a:t>E</a:t>
            </a:r>
            <a:r>
              <a:rPr lang="nl-NL" dirty="0" smtClean="0"/>
              <a:t> = </a:t>
            </a:r>
            <a:r>
              <a:rPr lang="nl-NL" i="1" dirty="0" smtClean="0"/>
              <a:t>h ∙ f</a:t>
            </a:r>
            <a:endParaRPr lang="nl-NL" i="1" dirty="0"/>
          </a:p>
          <a:p>
            <a:pPr marL="358775" indent="0">
              <a:buNone/>
            </a:pPr>
            <a:r>
              <a:rPr lang="nl-NL" i="1" dirty="0" smtClean="0"/>
              <a:t>h = </a:t>
            </a:r>
            <a:r>
              <a:rPr lang="nl-NL" dirty="0" smtClean="0"/>
              <a:t>6,62607 </a:t>
            </a:r>
            <a:r>
              <a:rPr lang="nl-NL" i="1" dirty="0"/>
              <a:t>∙</a:t>
            </a:r>
            <a:r>
              <a:rPr lang="nl-NL" dirty="0" smtClean="0"/>
              <a:t> 10</a:t>
            </a:r>
            <a:r>
              <a:rPr lang="nl-NL" baseline="30000" dirty="0" smtClean="0"/>
              <a:t>-34</a:t>
            </a:r>
            <a:r>
              <a:rPr lang="nl-NL" dirty="0" smtClean="0"/>
              <a:t> </a:t>
            </a:r>
            <a:r>
              <a:rPr lang="nl-NL" dirty="0" err="1" smtClean="0"/>
              <a:t>Js</a:t>
            </a:r>
            <a:r>
              <a:rPr lang="nl-NL" dirty="0" smtClean="0"/>
              <a:t> (constante van Planck)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36" y="2348880"/>
            <a:ext cx="4264521" cy="311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 en nadelen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Voordeel</a:t>
            </a:r>
          </a:p>
          <a:p>
            <a:pPr lvl="1"/>
            <a:r>
              <a:rPr lang="nl-NL" dirty="0" smtClean="0"/>
              <a:t>gemakkelijker en goedkopen dan PET-scan</a:t>
            </a:r>
          </a:p>
          <a:p>
            <a:endParaRPr lang="nl-NL" dirty="0"/>
          </a:p>
          <a:p>
            <a:r>
              <a:rPr lang="nl-NL" dirty="0" smtClean="0"/>
              <a:t>Nadeel </a:t>
            </a:r>
          </a:p>
          <a:p>
            <a:pPr lvl="1"/>
            <a:r>
              <a:rPr lang="nl-NL" dirty="0" smtClean="0"/>
              <a:t>gebruikt radioactieve materialen</a:t>
            </a:r>
          </a:p>
          <a:p>
            <a:pPr lvl="1"/>
            <a:r>
              <a:rPr lang="nl-NL" dirty="0" smtClean="0"/>
              <a:t>minder nauwkeurig dan PET (1 cm)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259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Oefenen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 smtClean="0"/>
                  <a:t>Bereken de energie van een rood foton (633 nm) in Joule en </a:t>
                </a:r>
                <a:r>
                  <a:rPr lang="nl-NL" dirty="0" err="1" smtClean="0"/>
                  <a:t>elektronVolt</a:t>
                </a:r>
                <a:r>
                  <a:rPr lang="nl-NL" dirty="0" smtClean="0"/>
                  <a:t> (eV)</a:t>
                </a:r>
              </a:p>
              <a:p>
                <a:endParaRPr lang="nl-NL" dirty="0" smtClean="0"/>
              </a:p>
              <a:p>
                <a:pPr marL="35877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6,6⋅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−34</m:t>
                              </m:r>
                            </m:sup>
                          </m:s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⋅3,0⋅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633⋅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</m:sup>
                          </m:sSup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=3,13⋅</m:t>
                      </m:r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nl-NL" dirty="0" smtClean="0"/>
              </a:p>
              <a:p>
                <a:pPr marL="358775" indent="0">
                  <a:buNone/>
                </a:pPr>
                <a:endParaRPr lang="nl-NL" dirty="0"/>
              </a:p>
              <a:p>
                <a:pPr marL="358775" indent="0">
                  <a:buNone/>
                </a:pPr>
                <a:r>
                  <a:rPr lang="nl-NL" dirty="0" smtClean="0"/>
                  <a:t>1 eV = 1,602 ∙ 10</a:t>
                </a:r>
                <a:r>
                  <a:rPr lang="nl-NL" baseline="30000" dirty="0" smtClean="0"/>
                  <a:t>-19</a:t>
                </a:r>
                <a:r>
                  <a:rPr lang="nl-NL" dirty="0" smtClean="0"/>
                  <a:t> J</a:t>
                </a:r>
              </a:p>
              <a:p>
                <a:pPr marL="358775" indent="0">
                  <a:buNone/>
                </a:pPr>
                <a:endParaRPr lang="nl-NL" dirty="0"/>
              </a:p>
              <a:p>
                <a:pPr marL="35877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3,13⋅</m:t>
                      </m:r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3,13⋅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−19</m:t>
                              </m:r>
                            </m:sup>
                          </m:sSup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1,602⋅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−19</m:t>
                              </m:r>
                            </m:sup>
                          </m:sSup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=1,95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11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925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Huiswerk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Maken opdrachten </a:t>
            </a:r>
          </a:p>
          <a:p>
            <a:r>
              <a:rPr lang="nl-NL" dirty="0" smtClean="0"/>
              <a:t>5, 7, 8, 10, 12</a:t>
            </a:r>
          </a:p>
          <a:p>
            <a:r>
              <a:rPr lang="nl-NL" dirty="0"/>
              <a:t>15, 16, 17, 18, 20 </a:t>
            </a:r>
            <a:endParaRPr lang="nl-NL" dirty="0" smtClean="0"/>
          </a:p>
          <a:p>
            <a:r>
              <a:rPr lang="nl-NL" dirty="0" smtClean="0"/>
              <a:t>21</a:t>
            </a:r>
            <a:r>
              <a:rPr lang="nl-NL" dirty="0"/>
              <a:t>, 22, 23</a:t>
            </a:r>
          </a:p>
        </p:txBody>
      </p:sp>
    </p:spTree>
    <p:extLst>
      <p:ext uri="{BB962C8B-B14F-4D97-AF65-F5344CB8AC3E}">
        <p14:creationId xmlns:p14="http://schemas.microsoft.com/office/powerpoint/2010/main" val="205238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Lang geleden …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08168" y="1856524"/>
            <a:ext cx="2818656" cy="2967608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was dit de enige manier om in het lichaam te kijken</a:t>
            </a:r>
            <a:endParaRPr lang="nl-NL" dirty="0"/>
          </a:p>
        </p:txBody>
      </p:sp>
      <p:pic>
        <p:nvPicPr>
          <p:cNvPr id="3074" name="Picture 2" descr="http://intern.strabrecht.nl/sectie/ckv/06b/SchilderNl/60_Rembrandt_Anatomische_les_dr_Nicolaas_Tulp_16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2132856"/>
            <a:ext cx="5375332" cy="402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91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7582" y="694559"/>
            <a:ext cx="3384376" cy="851942"/>
          </a:xfrm>
        </p:spPr>
        <p:txBody>
          <a:bodyPr/>
          <a:lstStyle/>
          <a:p>
            <a:r>
              <a:rPr lang="nl-NL" dirty="0" smtClean="0"/>
              <a:t>Röntgenfoto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87888" y="1268760"/>
            <a:ext cx="4032448" cy="4896544"/>
          </a:xfrm>
        </p:spPr>
        <p:txBody>
          <a:bodyPr/>
          <a:lstStyle/>
          <a:p>
            <a:r>
              <a:rPr lang="nl-NL" dirty="0" smtClean="0"/>
              <a:t>In 1895 ontdekte Röntgen een nieuw soort straling. </a:t>
            </a:r>
          </a:p>
          <a:p>
            <a:r>
              <a:rPr lang="nl-NL" dirty="0" smtClean="0"/>
              <a:t>Hij noemde ze X-stralen</a:t>
            </a:r>
            <a:endParaRPr lang="nl-NL" dirty="0"/>
          </a:p>
        </p:txBody>
      </p:sp>
      <p:pic>
        <p:nvPicPr>
          <p:cNvPr id="4104" name="Picture 8" descr="http://www.npowetenschap.nl/.imaging/stk/wetenschap/zoom/media/wetenschap/noorderlicht/artikelen/2006/December/32280103/original/3228010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36" y="1700808"/>
            <a:ext cx="3288442" cy="455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Wilhelm Conrad Rönt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1120530"/>
            <a:ext cx="183390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01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oom">
  <a:themeElements>
    <a:clrScheme name="Stroom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Stroom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troo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room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Stroom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2133</TotalTime>
  <Words>1428</Words>
  <Application>Microsoft Office PowerPoint</Application>
  <PresentationFormat>Breedbeeld</PresentationFormat>
  <Paragraphs>306</Paragraphs>
  <Slides>50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Cambria Math</vt:lpstr>
      <vt:lpstr>Constantia</vt:lpstr>
      <vt:lpstr>Symbol</vt:lpstr>
      <vt:lpstr>Wingdings 2</vt:lpstr>
      <vt:lpstr>Stroom</vt:lpstr>
      <vt:lpstr>Medische beeldvorming </vt:lpstr>
      <vt:lpstr>Wat is licht?</vt:lpstr>
      <vt:lpstr>Golven: elektromagnetische golven</vt:lpstr>
      <vt:lpstr>Golven</vt:lpstr>
      <vt:lpstr>Foto-elektrische effect</vt:lpstr>
      <vt:lpstr>Oefenen</vt:lpstr>
      <vt:lpstr>Huiswerk</vt:lpstr>
      <vt:lpstr>Lang geleden …</vt:lpstr>
      <vt:lpstr>Röntgenfoto</vt:lpstr>
      <vt:lpstr>Röntgenfoto's</vt:lpstr>
      <vt:lpstr>Hoe ontstaat röntgenstraling?</vt:lpstr>
      <vt:lpstr>PowerPoint-presentatie</vt:lpstr>
      <vt:lpstr>Voorbeeld van een spectrum</vt:lpstr>
      <vt:lpstr>Voor en nadelen</vt:lpstr>
      <vt:lpstr>Huiswerk</vt:lpstr>
      <vt:lpstr>CT-scan (1963)</vt:lpstr>
      <vt:lpstr>Hoe gaat het onderzoek https://www.youtube.com/watch?v=iUJsJalVHtU</vt:lpstr>
      <vt:lpstr>Simpel voorbeeld</vt:lpstr>
      <vt:lpstr>PowerPoint-presentatie</vt:lpstr>
      <vt:lpstr>Voor en nadelen</vt:lpstr>
      <vt:lpstr>MRI</vt:lpstr>
      <vt:lpstr>Hoe werkt het</vt:lpstr>
      <vt:lpstr>PowerPoint-presentatie</vt:lpstr>
      <vt:lpstr>PowerPoint-presentatie</vt:lpstr>
      <vt:lpstr>PowerPoint-presentatie</vt:lpstr>
      <vt:lpstr>PowerPoint-presentatie</vt:lpstr>
      <vt:lpstr>Plaatsbepaling</vt:lpstr>
      <vt:lpstr>Voor en nadelen</vt:lpstr>
      <vt:lpstr>Een echt sterk magnetisch veld</vt:lpstr>
      <vt:lpstr>Huiswerk</vt:lpstr>
      <vt:lpstr>Echografie</vt:lpstr>
      <vt:lpstr>Werking</vt:lpstr>
      <vt:lpstr>Voor en nadelen</vt:lpstr>
      <vt:lpstr>Andere toepassingen van geluid</vt:lpstr>
      <vt:lpstr>Stroomsnelheid van bloed</vt:lpstr>
      <vt:lpstr>Snelheidsmeting in bloed</vt:lpstr>
      <vt:lpstr>Nierstenen vergruizen</vt:lpstr>
      <vt:lpstr>Even herhalen</vt:lpstr>
      <vt:lpstr>kernreactie -straler</vt:lpstr>
      <vt:lpstr>kernreactie --verval</vt:lpstr>
      <vt:lpstr>kernreactie +-verval</vt:lpstr>
      <vt:lpstr>Kernreactie g-straling</vt:lpstr>
      <vt:lpstr>Hoe was het ook al weer?</vt:lpstr>
      <vt:lpstr>Opsporen tumoren</vt:lpstr>
      <vt:lpstr>PET-scan</vt:lpstr>
      <vt:lpstr>Plaatsbepaling</vt:lpstr>
      <vt:lpstr>Voor en nadelen</vt:lpstr>
      <vt:lpstr>SPECT-scan</vt:lpstr>
      <vt:lpstr>Plaatsbepaling</vt:lpstr>
      <vt:lpstr>Voor en nadelen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 zeg je?</dc:title>
  <dc:creator>Inus</dc:creator>
  <cp:lastModifiedBy>inus kruise</cp:lastModifiedBy>
  <cp:revision>156</cp:revision>
  <dcterms:created xsi:type="dcterms:W3CDTF">2009-02-11T18:03:10Z</dcterms:created>
  <dcterms:modified xsi:type="dcterms:W3CDTF">2017-03-13T13:26:05Z</dcterms:modified>
</cp:coreProperties>
</file>